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notesMasterIdLst>
    <p:notesMasterId r:id="rId43"/>
  </p:notesMasterIdLst>
  <p:sldIdLst>
    <p:sldId id="1023" r:id="rId4"/>
    <p:sldId id="3343" r:id="rId5"/>
    <p:sldId id="3331" r:id="rId6"/>
    <p:sldId id="891" r:id="rId7"/>
    <p:sldId id="3330" r:id="rId8"/>
    <p:sldId id="943" r:id="rId9"/>
    <p:sldId id="964" r:id="rId10"/>
    <p:sldId id="3337" r:id="rId11"/>
    <p:sldId id="3329" r:id="rId12"/>
    <p:sldId id="3332" r:id="rId13"/>
    <p:sldId id="3317" r:id="rId14"/>
    <p:sldId id="3326" r:id="rId15"/>
    <p:sldId id="928" r:id="rId16"/>
    <p:sldId id="1006" r:id="rId17"/>
    <p:sldId id="1007" r:id="rId18"/>
    <p:sldId id="1008" r:id="rId19"/>
    <p:sldId id="3342" r:id="rId20"/>
    <p:sldId id="1010" r:id="rId21"/>
    <p:sldId id="912" r:id="rId22"/>
    <p:sldId id="941" r:id="rId23"/>
    <p:sldId id="3341" r:id="rId24"/>
    <p:sldId id="909" r:id="rId25"/>
    <p:sldId id="922" r:id="rId26"/>
    <p:sldId id="913" r:id="rId27"/>
    <p:sldId id="3344" r:id="rId28"/>
    <p:sldId id="3340" r:id="rId29"/>
    <p:sldId id="265" r:id="rId30"/>
    <p:sldId id="268" r:id="rId31"/>
    <p:sldId id="269" r:id="rId32"/>
    <p:sldId id="270" r:id="rId33"/>
    <p:sldId id="271" r:id="rId34"/>
    <p:sldId id="952" r:id="rId35"/>
    <p:sldId id="3319" r:id="rId36"/>
    <p:sldId id="951" r:id="rId37"/>
    <p:sldId id="3334" r:id="rId38"/>
    <p:sldId id="3327" r:id="rId39"/>
    <p:sldId id="3325" r:id="rId40"/>
    <p:sldId id="3333" r:id="rId41"/>
    <p:sldId id="3335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20616A-DA23-42BA-855F-CA1183A1EA36}" v="43" dt="2025-02-27T16:38:59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7" autoAdjust="0"/>
    <p:restoredTop sz="87903" autoAdjust="0"/>
  </p:normalViewPr>
  <p:slideViewPr>
    <p:cSldViewPr snapToGrid="0">
      <p:cViewPr varScale="1">
        <p:scale>
          <a:sx n="94" d="100"/>
          <a:sy n="94" d="100"/>
        </p:scale>
        <p:origin x="488" y="2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microsoft.com/office/2015/10/relationships/revisionInfo" Target="revisionInfo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11A89A-94D7-4283-A9C4-01BB823A22C4}" type="doc">
      <dgm:prSet loTypeId="urn:microsoft.com/office/officeart/2011/layout/HexagonRadial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IE"/>
        </a:p>
      </dgm:t>
    </dgm:pt>
    <dgm:pt modelId="{92D6CEF8-BB53-4368-98D9-6034A2D1B5B8}">
      <dgm:prSet phldrT="[Text]"/>
      <dgm:spPr/>
      <dgm:t>
        <a:bodyPr/>
        <a:lstStyle/>
        <a:p>
          <a:r>
            <a:rPr lang="en-US" dirty="0"/>
            <a:t>World Order Reshape</a:t>
          </a:r>
          <a:endParaRPr lang="en-IE" dirty="0"/>
        </a:p>
      </dgm:t>
    </dgm:pt>
    <dgm:pt modelId="{1E94A172-E6D6-40A1-8371-AC8527CD2708}" type="parTrans" cxnId="{8471F0C5-2923-4DD8-A350-B6037A41B9F0}">
      <dgm:prSet/>
      <dgm:spPr/>
      <dgm:t>
        <a:bodyPr/>
        <a:lstStyle/>
        <a:p>
          <a:endParaRPr lang="en-IE"/>
        </a:p>
      </dgm:t>
    </dgm:pt>
    <dgm:pt modelId="{455C69BA-0228-44A3-840A-B8D2376A31B8}" type="sibTrans" cxnId="{8471F0C5-2923-4DD8-A350-B6037A41B9F0}">
      <dgm:prSet/>
      <dgm:spPr/>
      <dgm:t>
        <a:bodyPr/>
        <a:lstStyle/>
        <a:p>
          <a:endParaRPr lang="en-IE"/>
        </a:p>
      </dgm:t>
    </dgm:pt>
    <dgm:pt modelId="{D6DC3D9E-897A-4447-AC5C-55782092C21D}">
      <dgm:prSet phldrT="[Text]"/>
      <dgm:spPr/>
      <dgm:t>
        <a:bodyPr/>
        <a:lstStyle/>
        <a:p>
          <a:r>
            <a:rPr lang="en-US" dirty="0"/>
            <a:t>Rise of Cyberattacks</a:t>
          </a:r>
        </a:p>
        <a:p>
          <a:r>
            <a:rPr lang="en-US" dirty="0" err="1"/>
            <a:t>Esp</a:t>
          </a:r>
          <a:r>
            <a:rPr lang="en-US" dirty="0"/>
            <a:t> Ransomware</a:t>
          </a:r>
          <a:endParaRPr lang="en-IE" dirty="0"/>
        </a:p>
      </dgm:t>
    </dgm:pt>
    <dgm:pt modelId="{6FDD8656-F489-4BC2-B1B6-A7C20E178999}" type="parTrans" cxnId="{4B1BEACA-6A35-4716-82CD-3477D13BB372}">
      <dgm:prSet/>
      <dgm:spPr/>
      <dgm:t>
        <a:bodyPr/>
        <a:lstStyle/>
        <a:p>
          <a:endParaRPr lang="en-IE"/>
        </a:p>
      </dgm:t>
    </dgm:pt>
    <dgm:pt modelId="{B5FAB7B0-C3B9-4FE3-9C4B-9C309010F779}" type="sibTrans" cxnId="{4B1BEACA-6A35-4716-82CD-3477D13BB372}">
      <dgm:prSet/>
      <dgm:spPr/>
      <dgm:t>
        <a:bodyPr/>
        <a:lstStyle/>
        <a:p>
          <a:endParaRPr lang="en-IE"/>
        </a:p>
      </dgm:t>
    </dgm:pt>
    <dgm:pt modelId="{D992CEAF-6B18-40A6-A2C2-3AFD46316F0F}">
      <dgm:prSet phldrT="[Text]"/>
      <dgm:spPr/>
      <dgm:t>
        <a:bodyPr/>
        <a:lstStyle/>
        <a:p>
          <a:r>
            <a:rPr lang="en-US" dirty="0"/>
            <a:t>Russia Defaulting on Payments</a:t>
          </a:r>
          <a:endParaRPr lang="en-IE" dirty="0"/>
        </a:p>
      </dgm:t>
    </dgm:pt>
    <dgm:pt modelId="{051B2A84-417A-4F20-B804-74176F7B1A41}" type="parTrans" cxnId="{5BCE30AA-12B9-488E-961A-2D3E2F2DE208}">
      <dgm:prSet/>
      <dgm:spPr/>
      <dgm:t>
        <a:bodyPr/>
        <a:lstStyle/>
        <a:p>
          <a:endParaRPr lang="en-IE"/>
        </a:p>
      </dgm:t>
    </dgm:pt>
    <dgm:pt modelId="{7CFCFA87-01A7-4283-BEE8-81C24C325D41}" type="sibTrans" cxnId="{5BCE30AA-12B9-488E-961A-2D3E2F2DE208}">
      <dgm:prSet/>
      <dgm:spPr/>
      <dgm:t>
        <a:bodyPr/>
        <a:lstStyle/>
        <a:p>
          <a:endParaRPr lang="en-IE"/>
        </a:p>
      </dgm:t>
    </dgm:pt>
    <dgm:pt modelId="{D691496B-E199-4D05-AF37-8F1703910B50}">
      <dgm:prSet phldrT="[Text]"/>
      <dgm:spPr/>
      <dgm:t>
        <a:bodyPr/>
        <a:lstStyle/>
        <a:p>
          <a:r>
            <a:rPr lang="en-US" dirty="0"/>
            <a:t>Nationalization of  Western Assets</a:t>
          </a:r>
          <a:endParaRPr lang="en-IE" dirty="0"/>
        </a:p>
      </dgm:t>
    </dgm:pt>
    <dgm:pt modelId="{C0C10BA0-3F24-4DA2-8A9B-13065C15B5ED}" type="parTrans" cxnId="{FFA5ACCC-3630-46EE-953B-7B5113BB70E4}">
      <dgm:prSet/>
      <dgm:spPr/>
      <dgm:t>
        <a:bodyPr/>
        <a:lstStyle/>
        <a:p>
          <a:endParaRPr lang="en-IE"/>
        </a:p>
      </dgm:t>
    </dgm:pt>
    <dgm:pt modelId="{9E25F817-4C39-4706-9F6C-CD0C589737E5}" type="sibTrans" cxnId="{FFA5ACCC-3630-46EE-953B-7B5113BB70E4}">
      <dgm:prSet/>
      <dgm:spPr/>
      <dgm:t>
        <a:bodyPr/>
        <a:lstStyle/>
        <a:p>
          <a:endParaRPr lang="en-IE"/>
        </a:p>
      </dgm:t>
    </dgm:pt>
    <dgm:pt modelId="{7A688922-5C83-4602-BFA2-3D9AEF7F0E8B}">
      <dgm:prSet phldrT="[Text]"/>
      <dgm:spPr/>
      <dgm:t>
        <a:bodyPr/>
        <a:lstStyle/>
        <a:p>
          <a:r>
            <a:rPr lang="en-US" dirty="0"/>
            <a:t>Rise of </a:t>
          </a:r>
          <a:r>
            <a:rPr lang="en-US" dirty="0" err="1"/>
            <a:t>Cryto</a:t>
          </a:r>
          <a:r>
            <a:rPr lang="en-US" dirty="0"/>
            <a:t> Currencies &amp; Assets in Russia and in the Region</a:t>
          </a:r>
          <a:endParaRPr lang="en-IE" dirty="0"/>
        </a:p>
      </dgm:t>
    </dgm:pt>
    <dgm:pt modelId="{9349800A-0852-4BAE-8F86-889A1F3DC904}" type="parTrans" cxnId="{4011CC87-3966-45AD-8893-DF1FA7F39D75}">
      <dgm:prSet/>
      <dgm:spPr/>
      <dgm:t>
        <a:bodyPr/>
        <a:lstStyle/>
        <a:p>
          <a:endParaRPr lang="en-IE"/>
        </a:p>
      </dgm:t>
    </dgm:pt>
    <dgm:pt modelId="{3C71FEA8-D12C-42D3-AB62-945AED994282}" type="sibTrans" cxnId="{4011CC87-3966-45AD-8893-DF1FA7F39D75}">
      <dgm:prSet/>
      <dgm:spPr/>
      <dgm:t>
        <a:bodyPr/>
        <a:lstStyle/>
        <a:p>
          <a:endParaRPr lang="en-IE"/>
        </a:p>
      </dgm:t>
    </dgm:pt>
    <dgm:pt modelId="{AE08E3F9-A093-4DB8-8C2A-7DFC2EC57603}">
      <dgm:prSet phldrT="[Text]"/>
      <dgm:spPr/>
      <dgm:t>
        <a:bodyPr/>
        <a:lstStyle/>
        <a:p>
          <a:r>
            <a:rPr lang="en-US" dirty="0"/>
            <a:t>New Definition of Energy Powers Worldwide</a:t>
          </a:r>
          <a:endParaRPr lang="en-IE" dirty="0"/>
        </a:p>
      </dgm:t>
    </dgm:pt>
    <dgm:pt modelId="{C21FE221-FA99-4121-ACD9-B5F61D5061A0}" type="parTrans" cxnId="{3E875A9E-5AB2-43DA-BB90-9DB52FC7B479}">
      <dgm:prSet/>
      <dgm:spPr/>
      <dgm:t>
        <a:bodyPr/>
        <a:lstStyle/>
        <a:p>
          <a:endParaRPr lang="en-IE"/>
        </a:p>
      </dgm:t>
    </dgm:pt>
    <dgm:pt modelId="{F3039A5F-8244-4E43-865F-24EB8D36ECB5}" type="sibTrans" cxnId="{3E875A9E-5AB2-43DA-BB90-9DB52FC7B479}">
      <dgm:prSet/>
      <dgm:spPr/>
      <dgm:t>
        <a:bodyPr/>
        <a:lstStyle/>
        <a:p>
          <a:endParaRPr lang="en-IE"/>
        </a:p>
      </dgm:t>
    </dgm:pt>
    <dgm:pt modelId="{91AF9795-7E90-46D4-A73D-3BBAD281CA52}">
      <dgm:prSet phldrT="[Text]"/>
      <dgm:spPr/>
      <dgm:t>
        <a:bodyPr/>
        <a:lstStyle/>
        <a:p>
          <a:r>
            <a:rPr lang="en-US" dirty="0"/>
            <a:t>Internet Zones</a:t>
          </a:r>
        </a:p>
        <a:p>
          <a:r>
            <a:rPr lang="en-US" dirty="0"/>
            <a:t>Social Media Censorship</a:t>
          </a:r>
          <a:endParaRPr lang="en-IE" dirty="0"/>
        </a:p>
      </dgm:t>
    </dgm:pt>
    <dgm:pt modelId="{210707B7-89C3-4CF7-A0BF-44185989EF92}" type="parTrans" cxnId="{B287D83F-0B01-4033-AF68-79FCA7290246}">
      <dgm:prSet/>
      <dgm:spPr/>
      <dgm:t>
        <a:bodyPr/>
        <a:lstStyle/>
        <a:p>
          <a:endParaRPr lang="en-IE"/>
        </a:p>
      </dgm:t>
    </dgm:pt>
    <dgm:pt modelId="{4F8A4DD6-426F-49B2-AD50-E18169C6DBF1}" type="sibTrans" cxnId="{B287D83F-0B01-4033-AF68-79FCA7290246}">
      <dgm:prSet/>
      <dgm:spPr/>
      <dgm:t>
        <a:bodyPr/>
        <a:lstStyle/>
        <a:p>
          <a:endParaRPr lang="en-IE"/>
        </a:p>
      </dgm:t>
    </dgm:pt>
    <dgm:pt modelId="{D80BE35F-37C2-44E3-A42A-6FB36C5809F4}" type="pres">
      <dgm:prSet presAssocID="{B611A89A-94D7-4283-A9C4-01BB823A22C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D961E7A1-6780-4DA1-946A-A6CBE36A7744}" type="pres">
      <dgm:prSet presAssocID="{92D6CEF8-BB53-4368-98D9-6034A2D1B5B8}" presName="Parent" presStyleLbl="node0" presStyleIdx="0" presStyleCnt="1">
        <dgm:presLayoutVars>
          <dgm:chMax val="6"/>
          <dgm:chPref val="6"/>
        </dgm:presLayoutVars>
      </dgm:prSet>
      <dgm:spPr/>
    </dgm:pt>
    <dgm:pt modelId="{5CE622EB-2927-46C6-9F38-635EABCDEDAB}" type="pres">
      <dgm:prSet presAssocID="{D6DC3D9E-897A-4447-AC5C-55782092C21D}" presName="Accent1" presStyleCnt="0"/>
      <dgm:spPr/>
    </dgm:pt>
    <dgm:pt modelId="{E91A96A4-91A0-48EB-AE7F-13C8A4F7EA30}" type="pres">
      <dgm:prSet presAssocID="{D6DC3D9E-897A-4447-AC5C-55782092C21D}" presName="Accent" presStyleLbl="bgShp" presStyleIdx="0" presStyleCnt="6"/>
      <dgm:spPr/>
    </dgm:pt>
    <dgm:pt modelId="{4D060DB8-BA90-4585-ABB7-7FC5B0B50A4F}" type="pres">
      <dgm:prSet presAssocID="{D6DC3D9E-897A-4447-AC5C-55782092C21D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237ED229-8BB6-4BDD-86DA-466217389BC0}" type="pres">
      <dgm:prSet presAssocID="{D992CEAF-6B18-40A6-A2C2-3AFD46316F0F}" presName="Accent2" presStyleCnt="0"/>
      <dgm:spPr/>
    </dgm:pt>
    <dgm:pt modelId="{29A6B3BA-87B5-488B-8ED2-DF0B10438354}" type="pres">
      <dgm:prSet presAssocID="{D992CEAF-6B18-40A6-A2C2-3AFD46316F0F}" presName="Accent" presStyleLbl="bgShp" presStyleIdx="1" presStyleCnt="6"/>
      <dgm:spPr/>
    </dgm:pt>
    <dgm:pt modelId="{D423B7EA-DFDC-4593-928C-5750C7651F6F}" type="pres">
      <dgm:prSet presAssocID="{D992CEAF-6B18-40A6-A2C2-3AFD46316F0F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284DC887-355F-462B-8ED7-59F801EBA151}" type="pres">
      <dgm:prSet presAssocID="{D691496B-E199-4D05-AF37-8F1703910B50}" presName="Accent3" presStyleCnt="0"/>
      <dgm:spPr/>
    </dgm:pt>
    <dgm:pt modelId="{25B54BB1-30AD-4FB9-99A5-47EA4E577D98}" type="pres">
      <dgm:prSet presAssocID="{D691496B-E199-4D05-AF37-8F1703910B50}" presName="Accent" presStyleLbl="bgShp" presStyleIdx="2" presStyleCnt="6"/>
      <dgm:spPr/>
    </dgm:pt>
    <dgm:pt modelId="{33AAC985-A4F2-4804-85BB-260FDA378933}" type="pres">
      <dgm:prSet presAssocID="{D691496B-E199-4D05-AF37-8F1703910B50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9022765F-7707-4A82-B0C9-C8EB589D886B}" type="pres">
      <dgm:prSet presAssocID="{7A688922-5C83-4602-BFA2-3D9AEF7F0E8B}" presName="Accent4" presStyleCnt="0"/>
      <dgm:spPr/>
    </dgm:pt>
    <dgm:pt modelId="{AF531ABF-8B4D-46FE-97F6-138F4176DD8B}" type="pres">
      <dgm:prSet presAssocID="{7A688922-5C83-4602-BFA2-3D9AEF7F0E8B}" presName="Accent" presStyleLbl="bgShp" presStyleIdx="3" presStyleCnt="6"/>
      <dgm:spPr/>
    </dgm:pt>
    <dgm:pt modelId="{E9A9DFEB-329D-4EB7-AEED-BCD8C1727CC3}" type="pres">
      <dgm:prSet presAssocID="{7A688922-5C83-4602-BFA2-3D9AEF7F0E8B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FDFC5C1D-8F65-4233-BC60-73C892992C5B}" type="pres">
      <dgm:prSet presAssocID="{AE08E3F9-A093-4DB8-8C2A-7DFC2EC57603}" presName="Accent5" presStyleCnt="0"/>
      <dgm:spPr/>
    </dgm:pt>
    <dgm:pt modelId="{98C2A96C-3C23-4269-B4BA-3F591D3CFE72}" type="pres">
      <dgm:prSet presAssocID="{AE08E3F9-A093-4DB8-8C2A-7DFC2EC57603}" presName="Accent" presStyleLbl="bgShp" presStyleIdx="4" presStyleCnt="6"/>
      <dgm:spPr/>
    </dgm:pt>
    <dgm:pt modelId="{0A0DF7E4-C0A6-4071-BD3D-B62D34199029}" type="pres">
      <dgm:prSet presAssocID="{AE08E3F9-A093-4DB8-8C2A-7DFC2EC57603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6BF1162B-139C-4C88-819D-15EF90E4F858}" type="pres">
      <dgm:prSet presAssocID="{91AF9795-7E90-46D4-A73D-3BBAD281CA52}" presName="Accent6" presStyleCnt="0"/>
      <dgm:spPr/>
    </dgm:pt>
    <dgm:pt modelId="{1582C253-FBCE-4E46-AEA6-4C0431B11A22}" type="pres">
      <dgm:prSet presAssocID="{91AF9795-7E90-46D4-A73D-3BBAD281CA52}" presName="Accent" presStyleLbl="bgShp" presStyleIdx="5" presStyleCnt="6"/>
      <dgm:spPr/>
    </dgm:pt>
    <dgm:pt modelId="{C17D6097-6212-4115-932A-F153356BB437}" type="pres">
      <dgm:prSet presAssocID="{91AF9795-7E90-46D4-A73D-3BBAD281CA52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B56A305-35FD-4AA5-89BA-62C381597B3A}" type="presOf" srcId="{B611A89A-94D7-4283-A9C4-01BB823A22C4}" destId="{D80BE35F-37C2-44E3-A42A-6FB36C5809F4}" srcOrd="0" destOrd="0" presId="urn:microsoft.com/office/officeart/2011/layout/HexagonRadial"/>
    <dgm:cxn modelId="{69B2FE0C-14FB-403D-9077-BB715D38CD33}" type="presOf" srcId="{D6DC3D9E-897A-4447-AC5C-55782092C21D}" destId="{4D060DB8-BA90-4585-ABB7-7FC5B0B50A4F}" srcOrd="0" destOrd="0" presId="urn:microsoft.com/office/officeart/2011/layout/HexagonRadial"/>
    <dgm:cxn modelId="{168E9C1A-E11F-4868-957F-8D2372F69E8B}" type="presOf" srcId="{92D6CEF8-BB53-4368-98D9-6034A2D1B5B8}" destId="{D961E7A1-6780-4DA1-946A-A6CBE36A7744}" srcOrd="0" destOrd="0" presId="urn:microsoft.com/office/officeart/2011/layout/HexagonRadial"/>
    <dgm:cxn modelId="{2091322B-B885-4634-A491-4B52E285F3D0}" type="presOf" srcId="{D691496B-E199-4D05-AF37-8F1703910B50}" destId="{33AAC985-A4F2-4804-85BB-260FDA378933}" srcOrd="0" destOrd="0" presId="urn:microsoft.com/office/officeart/2011/layout/HexagonRadial"/>
    <dgm:cxn modelId="{8499763B-6800-4C3D-A745-35238C4A96E2}" type="presOf" srcId="{7A688922-5C83-4602-BFA2-3D9AEF7F0E8B}" destId="{E9A9DFEB-329D-4EB7-AEED-BCD8C1727CC3}" srcOrd="0" destOrd="0" presId="urn:microsoft.com/office/officeart/2011/layout/HexagonRadial"/>
    <dgm:cxn modelId="{B287D83F-0B01-4033-AF68-79FCA7290246}" srcId="{92D6CEF8-BB53-4368-98D9-6034A2D1B5B8}" destId="{91AF9795-7E90-46D4-A73D-3BBAD281CA52}" srcOrd="5" destOrd="0" parTransId="{210707B7-89C3-4CF7-A0BF-44185989EF92}" sibTransId="{4F8A4DD6-426F-49B2-AD50-E18169C6DBF1}"/>
    <dgm:cxn modelId="{4011CC87-3966-45AD-8893-DF1FA7F39D75}" srcId="{92D6CEF8-BB53-4368-98D9-6034A2D1B5B8}" destId="{7A688922-5C83-4602-BFA2-3D9AEF7F0E8B}" srcOrd="3" destOrd="0" parTransId="{9349800A-0852-4BAE-8F86-889A1F3DC904}" sibTransId="{3C71FEA8-D12C-42D3-AB62-945AED994282}"/>
    <dgm:cxn modelId="{0534D58E-386D-4DD7-8E4F-6AAD309F1C95}" type="presOf" srcId="{AE08E3F9-A093-4DB8-8C2A-7DFC2EC57603}" destId="{0A0DF7E4-C0A6-4071-BD3D-B62D34199029}" srcOrd="0" destOrd="0" presId="urn:microsoft.com/office/officeart/2011/layout/HexagonRadial"/>
    <dgm:cxn modelId="{3E875A9E-5AB2-43DA-BB90-9DB52FC7B479}" srcId="{92D6CEF8-BB53-4368-98D9-6034A2D1B5B8}" destId="{AE08E3F9-A093-4DB8-8C2A-7DFC2EC57603}" srcOrd="4" destOrd="0" parTransId="{C21FE221-FA99-4121-ACD9-B5F61D5061A0}" sibTransId="{F3039A5F-8244-4E43-865F-24EB8D36ECB5}"/>
    <dgm:cxn modelId="{5BCE30AA-12B9-488E-961A-2D3E2F2DE208}" srcId="{92D6CEF8-BB53-4368-98D9-6034A2D1B5B8}" destId="{D992CEAF-6B18-40A6-A2C2-3AFD46316F0F}" srcOrd="1" destOrd="0" parTransId="{051B2A84-417A-4F20-B804-74176F7B1A41}" sibTransId="{7CFCFA87-01A7-4283-BEE8-81C24C325D41}"/>
    <dgm:cxn modelId="{24087CAE-A7C7-45CA-8C7C-34A73205E74A}" type="presOf" srcId="{91AF9795-7E90-46D4-A73D-3BBAD281CA52}" destId="{C17D6097-6212-4115-932A-F153356BB437}" srcOrd="0" destOrd="0" presId="urn:microsoft.com/office/officeart/2011/layout/HexagonRadial"/>
    <dgm:cxn modelId="{8471F0C5-2923-4DD8-A350-B6037A41B9F0}" srcId="{B611A89A-94D7-4283-A9C4-01BB823A22C4}" destId="{92D6CEF8-BB53-4368-98D9-6034A2D1B5B8}" srcOrd="0" destOrd="0" parTransId="{1E94A172-E6D6-40A1-8371-AC8527CD2708}" sibTransId="{455C69BA-0228-44A3-840A-B8D2376A31B8}"/>
    <dgm:cxn modelId="{4B1BEACA-6A35-4716-82CD-3477D13BB372}" srcId="{92D6CEF8-BB53-4368-98D9-6034A2D1B5B8}" destId="{D6DC3D9E-897A-4447-AC5C-55782092C21D}" srcOrd="0" destOrd="0" parTransId="{6FDD8656-F489-4BC2-B1B6-A7C20E178999}" sibTransId="{B5FAB7B0-C3B9-4FE3-9C4B-9C309010F779}"/>
    <dgm:cxn modelId="{FFA5ACCC-3630-46EE-953B-7B5113BB70E4}" srcId="{92D6CEF8-BB53-4368-98D9-6034A2D1B5B8}" destId="{D691496B-E199-4D05-AF37-8F1703910B50}" srcOrd="2" destOrd="0" parTransId="{C0C10BA0-3F24-4DA2-8A9B-13065C15B5ED}" sibTransId="{9E25F817-4C39-4706-9F6C-CD0C589737E5}"/>
    <dgm:cxn modelId="{0A0B99D9-9C2D-4865-83F5-B37469CD9228}" type="presOf" srcId="{D992CEAF-6B18-40A6-A2C2-3AFD46316F0F}" destId="{D423B7EA-DFDC-4593-928C-5750C7651F6F}" srcOrd="0" destOrd="0" presId="urn:microsoft.com/office/officeart/2011/layout/HexagonRadial"/>
    <dgm:cxn modelId="{E4AC7E45-66A6-41A8-9908-0F7A80559851}" type="presParOf" srcId="{D80BE35F-37C2-44E3-A42A-6FB36C5809F4}" destId="{D961E7A1-6780-4DA1-946A-A6CBE36A7744}" srcOrd="0" destOrd="0" presId="urn:microsoft.com/office/officeart/2011/layout/HexagonRadial"/>
    <dgm:cxn modelId="{82362574-DA42-4BCE-8878-FD096BA781FE}" type="presParOf" srcId="{D80BE35F-37C2-44E3-A42A-6FB36C5809F4}" destId="{5CE622EB-2927-46C6-9F38-635EABCDEDAB}" srcOrd="1" destOrd="0" presId="urn:microsoft.com/office/officeart/2011/layout/HexagonRadial"/>
    <dgm:cxn modelId="{5F9FC629-F7BB-4F5B-AC57-63B893B8ECFF}" type="presParOf" srcId="{5CE622EB-2927-46C6-9F38-635EABCDEDAB}" destId="{E91A96A4-91A0-48EB-AE7F-13C8A4F7EA30}" srcOrd="0" destOrd="0" presId="urn:microsoft.com/office/officeart/2011/layout/HexagonRadial"/>
    <dgm:cxn modelId="{788685F4-527C-4EDA-8E4E-9F041055D072}" type="presParOf" srcId="{D80BE35F-37C2-44E3-A42A-6FB36C5809F4}" destId="{4D060DB8-BA90-4585-ABB7-7FC5B0B50A4F}" srcOrd="2" destOrd="0" presId="urn:microsoft.com/office/officeart/2011/layout/HexagonRadial"/>
    <dgm:cxn modelId="{0C0A9D5A-D672-438F-A1C4-00829F223046}" type="presParOf" srcId="{D80BE35F-37C2-44E3-A42A-6FB36C5809F4}" destId="{237ED229-8BB6-4BDD-86DA-466217389BC0}" srcOrd="3" destOrd="0" presId="urn:microsoft.com/office/officeart/2011/layout/HexagonRadial"/>
    <dgm:cxn modelId="{2EABBE98-686D-4CD6-A593-AC953F9B0F8D}" type="presParOf" srcId="{237ED229-8BB6-4BDD-86DA-466217389BC0}" destId="{29A6B3BA-87B5-488B-8ED2-DF0B10438354}" srcOrd="0" destOrd="0" presId="urn:microsoft.com/office/officeart/2011/layout/HexagonRadial"/>
    <dgm:cxn modelId="{0FB7790C-EB7D-4B74-B898-BB67031C8377}" type="presParOf" srcId="{D80BE35F-37C2-44E3-A42A-6FB36C5809F4}" destId="{D423B7EA-DFDC-4593-928C-5750C7651F6F}" srcOrd="4" destOrd="0" presId="urn:microsoft.com/office/officeart/2011/layout/HexagonRadial"/>
    <dgm:cxn modelId="{2CB43F85-27CC-47A9-A140-62DCDF5266EC}" type="presParOf" srcId="{D80BE35F-37C2-44E3-A42A-6FB36C5809F4}" destId="{284DC887-355F-462B-8ED7-59F801EBA151}" srcOrd="5" destOrd="0" presId="urn:microsoft.com/office/officeart/2011/layout/HexagonRadial"/>
    <dgm:cxn modelId="{2373791F-7E0E-490D-8C81-583DFA0A7641}" type="presParOf" srcId="{284DC887-355F-462B-8ED7-59F801EBA151}" destId="{25B54BB1-30AD-4FB9-99A5-47EA4E577D98}" srcOrd="0" destOrd="0" presId="urn:microsoft.com/office/officeart/2011/layout/HexagonRadial"/>
    <dgm:cxn modelId="{FEE21170-F4C1-475E-B561-3EFB536B92A4}" type="presParOf" srcId="{D80BE35F-37C2-44E3-A42A-6FB36C5809F4}" destId="{33AAC985-A4F2-4804-85BB-260FDA378933}" srcOrd="6" destOrd="0" presId="urn:microsoft.com/office/officeart/2011/layout/HexagonRadial"/>
    <dgm:cxn modelId="{713D987C-78BC-41D7-97BE-78801F3BFD19}" type="presParOf" srcId="{D80BE35F-37C2-44E3-A42A-6FB36C5809F4}" destId="{9022765F-7707-4A82-B0C9-C8EB589D886B}" srcOrd="7" destOrd="0" presId="urn:microsoft.com/office/officeart/2011/layout/HexagonRadial"/>
    <dgm:cxn modelId="{73BEE952-B8AF-46B6-8712-DAF6B5129E81}" type="presParOf" srcId="{9022765F-7707-4A82-B0C9-C8EB589D886B}" destId="{AF531ABF-8B4D-46FE-97F6-138F4176DD8B}" srcOrd="0" destOrd="0" presId="urn:microsoft.com/office/officeart/2011/layout/HexagonRadial"/>
    <dgm:cxn modelId="{A8FAC207-116C-4B35-BEB4-06A0A9438F22}" type="presParOf" srcId="{D80BE35F-37C2-44E3-A42A-6FB36C5809F4}" destId="{E9A9DFEB-329D-4EB7-AEED-BCD8C1727CC3}" srcOrd="8" destOrd="0" presId="urn:microsoft.com/office/officeart/2011/layout/HexagonRadial"/>
    <dgm:cxn modelId="{91745724-8297-458C-AAA0-BAFEDE0300FE}" type="presParOf" srcId="{D80BE35F-37C2-44E3-A42A-6FB36C5809F4}" destId="{FDFC5C1D-8F65-4233-BC60-73C892992C5B}" srcOrd="9" destOrd="0" presId="urn:microsoft.com/office/officeart/2011/layout/HexagonRadial"/>
    <dgm:cxn modelId="{184F9FBA-CA36-42BD-B965-F3975EB1F180}" type="presParOf" srcId="{FDFC5C1D-8F65-4233-BC60-73C892992C5B}" destId="{98C2A96C-3C23-4269-B4BA-3F591D3CFE72}" srcOrd="0" destOrd="0" presId="urn:microsoft.com/office/officeart/2011/layout/HexagonRadial"/>
    <dgm:cxn modelId="{85B226C6-0C9F-4479-95DD-76DF7A92D99E}" type="presParOf" srcId="{D80BE35F-37C2-44E3-A42A-6FB36C5809F4}" destId="{0A0DF7E4-C0A6-4071-BD3D-B62D34199029}" srcOrd="10" destOrd="0" presId="urn:microsoft.com/office/officeart/2011/layout/HexagonRadial"/>
    <dgm:cxn modelId="{BFEC684A-7447-4F14-99AC-C80A532C2481}" type="presParOf" srcId="{D80BE35F-37C2-44E3-A42A-6FB36C5809F4}" destId="{6BF1162B-139C-4C88-819D-15EF90E4F858}" srcOrd="11" destOrd="0" presId="urn:microsoft.com/office/officeart/2011/layout/HexagonRadial"/>
    <dgm:cxn modelId="{64D20790-ECD2-4783-870F-687769527555}" type="presParOf" srcId="{6BF1162B-139C-4C88-819D-15EF90E4F858}" destId="{1582C253-FBCE-4E46-AEA6-4C0431B11A22}" srcOrd="0" destOrd="0" presId="urn:microsoft.com/office/officeart/2011/layout/HexagonRadial"/>
    <dgm:cxn modelId="{2E58C149-0F1D-43F5-BD03-ADC7B26FBBAE}" type="presParOf" srcId="{D80BE35F-37C2-44E3-A42A-6FB36C5809F4}" destId="{C17D6097-6212-4115-932A-F153356BB43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0B714D-75D1-4BAE-8A27-40DF40D95E45}" type="doc">
      <dgm:prSet loTypeId="urn:microsoft.com/office/officeart/2005/8/layout/cycle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IE"/>
        </a:p>
      </dgm:t>
    </dgm:pt>
    <dgm:pt modelId="{B05D2AB8-D8FE-4EF6-8085-6222ED1A13F8}">
      <dgm:prSet phldrT="[Text]" custT="1"/>
      <dgm:spPr/>
      <dgm:t>
        <a:bodyPr/>
        <a:lstStyle/>
        <a:p>
          <a:r>
            <a:rPr lang="en-US" sz="1400" dirty="0"/>
            <a:t>Geopolitical Risks</a:t>
          </a:r>
          <a:endParaRPr lang="en-IE" sz="1400" dirty="0"/>
        </a:p>
      </dgm:t>
    </dgm:pt>
    <dgm:pt modelId="{95EEF710-C7B3-4AB5-8511-2E2D439D23EC}" type="parTrans" cxnId="{A09D97A4-8391-474A-BBFF-6858673ED8FA}">
      <dgm:prSet/>
      <dgm:spPr/>
      <dgm:t>
        <a:bodyPr/>
        <a:lstStyle/>
        <a:p>
          <a:endParaRPr lang="en-IE"/>
        </a:p>
      </dgm:t>
    </dgm:pt>
    <dgm:pt modelId="{99E62966-B4D7-4909-9B4D-FD687BCBA665}" type="sibTrans" cxnId="{A09D97A4-8391-474A-BBFF-6858673ED8FA}">
      <dgm:prSet/>
      <dgm:spPr/>
      <dgm:t>
        <a:bodyPr/>
        <a:lstStyle/>
        <a:p>
          <a:endParaRPr lang="en-IE"/>
        </a:p>
      </dgm:t>
    </dgm:pt>
    <dgm:pt modelId="{3FDAC9EB-E67A-4361-B342-F9116A6FD800}">
      <dgm:prSet phldrT="[Text]" custT="1"/>
      <dgm:spPr/>
      <dgm:t>
        <a:bodyPr/>
        <a:lstStyle/>
        <a:p>
          <a:r>
            <a:rPr lang="en-US" sz="1400" dirty="0"/>
            <a:t>Standards/Regs</a:t>
          </a:r>
          <a:endParaRPr lang="en-IE" sz="1400" dirty="0"/>
        </a:p>
      </dgm:t>
    </dgm:pt>
    <dgm:pt modelId="{FC75F0B6-2AD4-43CB-BB3D-D4584A1233E0}" type="parTrans" cxnId="{18A969A7-AF8C-4760-BA3F-DCAE88D3EA0E}">
      <dgm:prSet/>
      <dgm:spPr/>
      <dgm:t>
        <a:bodyPr/>
        <a:lstStyle/>
        <a:p>
          <a:endParaRPr lang="en-IE"/>
        </a:p>
      </dgm:t>
    </dgm:pt>
    <dgm:pt modelId="{4CA563F7-A22A-43F5-B21D-8177326B3B94}" type="sibTrans" cxnId="{18A969A7-AF8C-4760-BA3F-DCAE88D3EA0E}">
      <dgm:prSet/>
      <dgm:spPr/>
      <dgm:t>
        <a:bodyPr/>
        <a:lstStyle/>
        <a:p>
          <a:endParaRPr lang="en-IE"/>
        </a:p>
      </dgm:t>
    </dgm:pt>
    <dgm:pt modelId="{5D302400-865C-46E4-BFAD-E7269DE499A6}">
      <dgm:prSet phldrT="[Text]" custT="1"/>
      <dgm:spPr/>
      <dgm:t>
        <a:bodyPr/>
        <a:lstStyle/>
        <a:p>
          <a:r>
            <a:rPr lang="en-US" sz="1400" dirty="0"/>
            <a:t>New Cyber Security Tech</a:t>
          </a:r>
          <a:endParaRPr lang="en-IE" sz="1400" dirty="0"/>
        </a:p>
      </dgm:t>
    </dgm:pt>
    <dgm:pt modelId="{73AE1FFD-79CD-4F3A-8349-5B715838F116}" type="parTrans" cxnId="{905B5F01-F672-44A0-BEBE-AF48D607F961}">
      <dgm:prSet/>
      <dgm:spPr/>
      <dgm:t>
        <a:bodyPr/>
        <a:lstStyle/>
        <a:p>
          <a:endParaRPr lang="en-IE"/>
        </a:p>
      </dgm:t>
    </dgm:pt>
    <dgm:pt modelId="{466B2AE8-330E-4131-94ED-D1C10FBC37D3}" type="sibTrans" cxnId="{905B5F01-F672-44A0-BEBE-AF48D607F961}">
      <dgm:prSet/>
      <dgm:spPr/>
      <dgm:t>
        <a:bodyPr/>
        <a:lstStyle/>
        <a:p>
          <a:endParaRPr lang="en-IE"/>
        </a:p>
      </dgm:t>
    </dgm:pt>
    <dgm:pt modelId="{97462A63-DF2D-428D-9322-A1D089FABF43}">
      <dgm:prSet phldrT="[Text]" custT="1"/>
      <dgm:spPr/>
      <dgm:t>
        <a:bodyPr/>
        <a:lstStyle/>
        <a:p>
          <a:r>
            <a:rPr lang="en-US" sz="1400" dirty="0"/>
            <a:t>D &amp; I in Cyber</a:t>
          </a:r>
          <a:endParaRPr lang="en-IE" sz="1400" dirty="0"/>
        </a:p>
      </dgm:t>
    </dgm:pt>
    <dgm:pt modelId="{0BA98B42-845F-4CDF-99C5-5DCA46FE62B9}" type="parTrans" cxnId="{D7F36082-C8AA-4F75-AED6-3ADAE47591D8}">
      <dgm:prSet/>
      <dgm:spPr/>
      <dgm:t>
        <a:bodyPr/>
        <a:lstStyle/>
        <a:p>
          <a:endParaRPr lang="en-IE"/>
        </a:p>
      </dgm:t>
    </dgm:pt>
    <dgm:pt modelId="{4C9E78E5-6B7D-45C0-AD54-C1278EBF0478}" type="sibTrans" cxnId="{D7F36082-C8AA-4F75-AED6-3ADAE47591D8}">
      <dgm:prSet/>
      <dgm:spPr/>
      <dgm:t>
        <a:bodyPr/>
        <a:lstStyle/>
        <a:p>
          <a:endParaRPr lang="en-IE"/>
        </a:p>
      </dgm:t>
    </dgm:pt>
    <dgm:pt modelId="{0E749833-EAEF-4551-86D2-68B0AE623E65}">
      <dgm:prSet phldrT="[Text]" custT="1"/>
      <dgm:spPr/>
      <dgm:t>
        <a:bodyPr/>
        <a:lstStyle/>
        <a:p>
          <a:r>
            <a:rPr lang="en-US" sz="1400" dirty="0"/>
            <a:t>Financial Aspects of Cyber</a:t>
          </a:r>
          <a:endParaRPr lang="en-IE" sz="1400" dirty="0"/>
        </a:p>
      </dgm:t>
    </dgm:pt>
    <dgm:pt modelId="{4E89D167-EDBE-4C33-B173-EEF0152CF1DB}" type="parTrans" cxnId="{26E21256-D08E-45DB-82C4-7AE86740278A}">
      <dgm:prSet/>
      <dgm:spPr/>
      <dgm:t>
        <a:bodyPr/>
        <a:lstStyle/>
        <a:p>
          <a:endParaRPr lang="en-IE"/>
        </a:p>
      </dgm:t>
    </dgm:pt>
    <dgm:pt modelId="{DE82A720-45ED-432C-9E9D-7324A35A35DA}" type="sibTrans" cxnId="{26E21256-D08E-45DB-82C4-7AE86740278A}">
      <dgm:prSet/>
      <dgm:spPr/>
      <dgm:t>
        <a:bodyPr/>
        <a:lstStyle/>
        <a:p>
          <a:endParaRPr lang="en-IE"/>
        </a:p>
      </dgm:t>
    </dgm:pt>
    <dgm:pt modelId="{24D8FEEE-4E19-4668-B7D3-F024DFF38CC6}">
      <dgm:prSet/>
      <dgm:spPr/>
      <dgm:t>
        <a:bodyPr/>
        <a:lstStyle/>
        <a:p>
          <a:r>
            <a:rPr lang="en-US" dirty="0"/>
            <a:t>Security Culture</a:t>
          </a:r>
          <a:endParaRPr lang="en-IE" dirty="0"/>
        </a:p>
      </dgm:t>
    </dgm:pt>
    <dgm:pt modelId="{0BEE67C6-5AF7-4C05-9055-1D205EAF5481}" type="parTrans" cxnId="{15F6F293-C31F-4B38-A686-3DD4A502EC30}">
      <dgm:prSet/>
      <dgm:spPr/>
      <dgm:t>
        <a:bodyPr/>
        <a:lstStyle/>
        <a:p>
          <a:endParaRPr lang="en-IE"/>
        </a:p>
      </dgm:t>
    </dgm:pt>
    <dgm:pt modelId="{CF84D6D7-8D48-43E4-AE51-1E69CB028E4F}" type="sibTrans" cxnId="{15F6F293-C31F-4B38-A686-3DD4A502EC30}">
      <dgm:prSet/>
      <dgm:spPr/>
      <dgm:t>
        <a:bodyPr/>
        <a:lstStyle/>
        <a:p>
          <a:endParaRPr lang="en-IE"/>
        </a:p>
      </dgm:t>
    </dgm:pt>
    <dgm:pt modelId="{BFDCCAFB-856B-49A0-B50E-EBE21E2B6C61}">
      <dgm:prSet/>
      <dgm:spPr/>
      <dgm:t>
        <a:bodyPr/>
        <a:lstStyle/>
        <a:p>
          <a:r>
            <a:rPr lang="en-US" dirty="0"/>
            <a:t>AI Governance</a:t>
          </a:r>
          <a:endParaRPr lang="en-IE" dirty="0"/>
        </a:p>
      </dgm:t>
    </dgm:pt>
    <dgm:pt modelId="{EF95BB58-1DEC-41BF-A415-5B54D70E8831}" type="parTrans" cxnId="{5C64E70C-4687-4042-922F-695E89AAC203}">
      <dgm:prSet/>
      <dgm:spPr/>
      <dgm:t>
        <a:bodyPr/>
        <a:lstStyle/>
        <a:p>
          <a:endParaRPr lang="en-IE"/>
        </a:p>
      </dgm:t>
    </dgm:pt>
    <dgm:pt modelId="{12937C34-5C0B-4827-98EE-B1C5DB538625}" type="sibTrans" cxnId="{5C64E70C-4687-4042-922F-695E89AAC203}">
      <dgm:prSet/>
      <dgm:spPr/>
      <dgm:t>
        <a:bodyPr/>
        <a:lstStyle/>
        <a:p>
          <a:endParaRPr lang="en-IE"/>
        </a:p>
      </dgm:t>
    </dgm:pt>
    <dgm:pt modelId="{23D91753-3B4A-4448-8741-EAE7F277C636}">
      <dgm:prSet/>
      <dgm:spPr/>
      <dgm:t>
        <a:bodyPr/>
        <a:lstStyle/>
        <a:p>
          <a:r>
            <a:rPr lang="en-US" dirty="0"/>
            <a:t>Threat Intel</a:t>
          </a:r>
          <a:endParaRPr lang="en-IE" dirty="0"/>
        </a:p>
      </dgm:t>
    </dgm:pt>
    <dgm:pt modelId="{E3D15767-AAEC-428A-9AFC-0080D7447140}" type="parTrans" cxnId="{A7698904-C67F-4E43-8D41-8D673ABDB605}">
      <dgm:prSet/>
      <dgm:spPr/>
      <dgm:t>
        <a:bodyPr/>
        <a:lstStyle/>
        <a:p>
          <a:endParaRPr lang="en-IE"/>
        </a:p>
      </dgm:t>
    </dgm:pt>
    <dgm:pt modelId="{BEE9AF8B-A195-48BD-8F90-7DFF40A31915}" type="sibTrans" cxnId="{A7698904-C67F-4E43-8D41-8D673ABDB605}">
      <dgm:prSet/>
      <dgm:spPr/>
      <dgm:t>
        <a:bodyPr/>
        <a:lstStyle/>
        <a:p>
          <a:endParaRPr lang="en-IE"/>
        </a:p>
      </dgm:t>
    </dgm:pt>
    <dgm:pt modelId="{77D486E3-B888-4175-A2BA-9E2F5A9966FF}" type="pres">
      <dgm:prSet presAssocID="{E50B714D-75D1-4BAE-8A27-40DF40D95E45}" presName="cycle" presStyleCnt="0">
        <dgm:presLayoutVars>
          <dgm:dir/>
          <dgm:resizeHandles val="exact"/>
        </dgm:presLayoutVars>
      </dgm:prSet>
      <dgm:spPr/>
    </dgm:pt>
    <dgm:pt modelId="{7C06681F-27D8-445E-B699-14AA53895C05}" type="pres">
      <dgm:prSet presAssocID="{B05D2AB8-D8FE-4EF6-8085-6222ED1A13F8}" presName="node" presStyleLbl="node1" presStyleIdx="0" presStyleCnt="8">
        <dgm:presLayoutVars>
          <dgm:bulletEnabled val="1"/>
        </dgm:presLayoutVars>
      </dgm:prSet>
      <dgm:spPr/>
    </dgm:pt>
    <dgm:pt modelId="{6C99F75E-2C04-4EB9-9B75-81A6E40F11FE}" type="pres">
      <dgm:prSet presAssocID="{B05D2AB8-D8FE-4EF6-8085-6222ED1A13F8}" presName="spNode" presStyleCnt="0"/>
      <dgm:spPr/>
    </dgm:pt>
    <dgm:pt modelId="{BD6688E4-7AC2-4C33-852A-ED0A1E5C34EA}" type="pres">
      <dgm:prSet presAssocID="{99E62966-B4D7-4909-9B4D-FD687BCBA665}" presName="sibTrans" presStyleLbl="sibTrans1D1" presStyleIdx="0" presStyleCnt="8"/>
      <dgm:spPr/>
    </dgm:pt>
    <dgm:pt modelId="{6C54614A-80EB-4B0D-A344-AEFBCD1E8D75}" type="pres">
      <dgm:prSet presAssocID="{3FDAC9EB-E67A-4361-B342-F9116A6FD800}" presName="node" presStyleLbl="node1" presStyleIdx="1" presStyleCnt="8">
        <dgm:presLayoutVars>
          <dgm:bulletEnabled val="1"/>
        </dgm:presLayoutVars>
      </dgm:prSet>
      <dgm:spPr/>
    </dgm:pt>
    <dgm:pt modelId="{4CCE075C-85C2-480E-9683-FF5587A43195}" type="pres">
      <dgm:prSet presAssocID="{3FDAC9EB-E67A-4361-B342-F9116A6FD800}" presName="spNode" presStyleCnt="0"/>
      <dgm:spPr/>
    </dgm:pt>
    <dgm:pt modelId="{5258CE47-B748-40AA-8D5F-8EDC65ECDFC3}" type="pres">
      <dgm:prSet presAssocID="{4CA563F7-A22A-43F5-B21D-8177326B3B94}" presName="sibTrans" presStyleLbl="sibTrans1D1" presStyleIdx="1" presStyleCnt="8"/>
      <dgm:spPr/>
    </dgm:pt>
    <dgm:pt modelId="{21894A00-7807-49E9-BB95-B3FE28A90262}" type="pres">
      <dgm:prSet presAssocID="{5D302400-865C-46E4-BFAD-E7269DE499A6}" presName="node" presStyleLbl="node1" presStyleIdx="2" presStyleCnt="8">
        <dgm:presLayoutVars>
          <dgm:bulletEnabled val="1"/>
        </dgm:presLayoutVars>
      </dgm:prSet>
      <dgm:spPr/>
    </dgm:pt>
    <dgm:pt modelId="{C8DD0365-0EA3-488B-8A85-F2698708A3C4}" type="pres">
      <dgm:prSet presAssocID="{5D302400-865C-46E4-BFAD-E7269DE499A6}" presName="spNode" presStyleCnt="0"/>
      <dgm:spPr/>
    </dgm:pt>
    <dgm:pt modelId="{688BD3D0-760A-4E47-A47F-BEDBF0C4BFF9}" type="pres">
      <dgm:prSet presAssocID="{466B2AE8-330E-4131-94ED-D1C10FBC37D3}" presName="sibTrans" presStyleLbl="sibTrans1D1" presStyleIdx="2" presStyleCnt="8"/>
      <dgm:spPr/>
    </dgm:pt>
    <dgm:pt modelId="{421649AE-EAE9-4002-A78C-F9D920ED0466}" type="pres">
      <dgm:prSet presAssocID="{97462A63-DF2D-428D-9322-A1D089FABF43}" presName="node" presStyleLbl="node1" presStyleIdx="3" presStyleCnt="8">
        <dgm:presLayoutVars>
          <dgm:bulletEnabled val="1"/>
        </dgm:presLayoutVars>
      </dgm:prSet>
      <dgm:spPr/>
    </dgm:pt>
    <dgm:pt modelId="{B534D4ED-265F-4E4B-B6F1-8EAAC6026D76}" type="pres">
      <dgm:prSet presAssocID="{97462A63-DF2D-428D-9322-A1D089FABF43}" presName="spNode" presStyleCnt="0"/>
      <dgm:spPr/>
    </dgm:pt>
    <dgm:pt modelId="{0075FD25-ED48-43B8-A681-1330E8D2E106}" type="pres">
      <dgm:prSet presAssocID="{4C9E78E5-6B7D-45C0-AD54-C1278EBF0478}" presName="sibTrans" presStyleLbl="sibTrans1D1" presStyleIdx="3" presStyleCnt="8"/>
      <dgm:spPr/>
    </dgm:pt>
    <dgm:pt modelId="{7B32C87A-796E-4B31-8056-BA39076D2341}" type="pres">
      <dgm:prSet presAssocID="{0E749833-EAEF-4551-86D2-68B0AE623E65}" presName="node" presStyleLbl="node1" presStyleIdx="4" presStyleCnt="8">
        <dgm:presLayoutVars>
          <dgm:bulletEnabled val="1"/>
        </dgm:presLayoutVars>
      </dgm:prSet>
      <dgm:spPr/>
    </dgm:pt>
    <dgm:pt modelId="{A8E67127-E2B3-4232-A290-F1D430717CC4}" type="pres">
      <dgm:prSet presAssocID="{0E749833-EAEF-4551-86D2-68B0AE623E65}" presName="spNode" presStyleCnt="0"/>
      <dgm:spPr/>
    </dgm:pt>
    <dgm:pt modelId="{473789B8-FB04-49B2-AA69-7DCAF4C06E15}" type="pres">
      <dgm:prSet presAssocID="{DE82A720-45ED-432C-9E9D-7324A35A35DA}" presName="sibTrans" presStyleLbl="sibTrans1D1" presStyleIdx="4" presStyleCnt="8"/>
      <dgm:spPr/>
    </dgm:pt>
    <dgm:pt modelId="{F91E708E-5B24-4C73-AFBB-FAE7EA2BCBF7}" type="pres">
      <dgm:prSet presAssocID="{24D8FEEE-4E19-4668-B7D3-F024DFF38CC6}" presName="node" presStyleLbl="node1" presStyleIdx="5" presStyleCnt="8">
        <dgm:presLayoutVars>
          <dgm:bulletEnabled val="1"/>
        </dgm:presLayoutVars>
      </dgm:prSet>
      <dgm:spPr/>
    </dgm:pt>
    <dgm:pt modelId="{04F7CC78-608E-41DE-A718-858B1C260770}" type="pres">
      <dgm:prSet presAssocID="{24D8FEEE-4E19-4668-B7D3-F024DFF38CC6}" presName="spNode" presStyleCnt="0"/>
      <dgm:spPr/>
    </dgm:pt>
    <dgm:pt modelId="{96F24D60-76D5-4F97-84C0-FB7ECF617A4A}" type="pres">
      <dgm:prSet presAssocID="{CF84D6D7-8D48-43E4-AE51-1E69CB028E4F}" presName="sibTrans" presStyleLbl="sibTrans1D1" presStyleIdx="5" presStyleCnt="8"/>
      <dgm:spPr/>
    </dgm:pt>
    <dgm:pt modelId="{39A4B79F-A67B-4356-9768-DBBA9D17694A}" type="pres">
      <dgm:prSet presAssocID="{BFDCCAFB-856B-49A0-B50E-EBE21E2B6C61}" presName="node" presStyleLbl="node1" presStyleIdx="6" presStyleCnt="8">
        <dgm:presLayoutVars>
          <dgm:bulletEnabled val="1"/>
        </dgm:presLayoutVars>
      </dgm:prSet>
      <dgm:spPr/>
    </dgm:pt>
    <dgm:pt modelId="{29A3B7B6-9D47-4567-9CA0-E3F1C1016DC3}" type="pres">
      <dgm:prSet presAssocID="{BFDCCAFB-856B-49A0-B50E-EBE21E2B6C61}" presName="spNode" presStyleCnt="0"/>
      <dgm:spPr/>
    </dgm:pt>
    <dgm:pt modelId="{8317689C-DE79-4D2B-B25B-D8A633DF728F}" type="pres">
      <dgm:prSet presAssocID="{12937C34-5C0B-4827-98EE-B1C5DB538625}" presName="sibTrans" presStyleLbl="sibTrans1D1" presStyleIdx="6" presStyleCnt="8"/>
      <dgm:spPr/>
    </dgm:pt>
    <dgm:pt modelId="{004DA206-705D-4C4F-B43C-7EBCA9E815AB}" type="pres">
      <dgm:prSet presAssocID="{23D91753-3B4A-4448-8741-EAE7F277C636}" presName="node" presStyleLbl="node1" presStyleIdx="7" presStyleCnt="8">
        <dgm:presLayoutVars>
          <dgm:bulletEnabled val="1"/>
        </dgm:presLayoutVars>
      </dgm:prSet>
      <dgm:spPr/>
    </dgm:pt>
    <dgm:pt modelId="{2FF2CA76-CF2B-4780-AD40-D16B31C9AE88}" type="pres">
      <dgm:prSet presAssocID="{23D91753-3B4A-4448-8741-EAE7F277C636}" presName="spNode" presStyleCnt="0"/>
      <dgm:spPr/>
    </dgm:pt>
    <dgm:pt modelId="{918C46A4-254E-4C8B-8130-680F08E64B84}" type="pres">
      <dgm:prSet presAssocID="{BEE9AF8B-A195-48BD-8F90-7DFF40A31915}" presName="sibTrans" presStyleLbl="sibTrans1D1" presStyleIdx="7" presStyleCnt="8"/>
      <dgm:spPr/>
    </dgm:pt>
  </dgm:ptLst>
  <dgm:cxnLst>
    <dgm:cxn modelId="{905B5F01-F672-44A0-BEBE-AF48D607F961}" srcId="{E50B714D-75D1-4BAE-8A27-40DF40D95E45}" destId="{5D302400-865C-46E4-BFAD-E7269DE499A6}" srcOrd="2" destOrd="0" parTransId="{73AE1FFD-79CD-4F3A-8349-5B715838F116}" sibTransId="{466B2AE8-330E-4131-94ED-D1C10FBC37D3}"/>
    <dgm:cxn modelId="{CF65F902-6664-4686-84D9-B6235C7BE0A6}" type="presOf" srcId="{0E749833-EAEF-4551-86D2-68B0AE623E65}" destId="{7B32C87A-796E-4B31-8056-BA39076D2341}" srcOrd="0" destOrd="0" presId="urn:microsoft.com/office/officeart/2005/8/layout/cycle6"/>
    <dgm:cxn modelId="{74213304-F2B5-4270-9C94-482FBDD5AA55}" type="presOf" srcId="{4C9E78E5-6B7D-45C0-AD54-C1278EBF0478}" destId="{0075FD25-ED48-43B8-A681-1330E8D2E106}" srcOrd="0" destOrd="0" presId="urn:microsoft.com/office/officeart/2005/8/layout/cycle6"/>
    <dgm:cxn modelId="{A7698904-C67F-4E43-8D41-8D673ABDB605}" srcId="{E50B714D-75D1-4BAE-8A27-40DF40D95E45}" destId="{23D91753-3B4A-4448-8741-EAE7F277C636}" srcOrd="7" destOrd="0" parTransId="{E3D15767-AAEC-428A-9AFC-0080D7447140}" sibTransId="{BEE9AF8B-A195-48BD-8F90-7DFF40A31915}"/>
    <dgm:cxn modelId="{5C64E70C-4687-4042-922F-695E89AAC203}" srcId="{E50B714D-75D1-4BAE-8A27-40DF40D95E45}" destId="{BFDCCAFB-856B-49A0-B50E-EBE21E2B6C61}" srcOrd="6" destOrd="0" parTransId="{EF95BB58-1DEC-41BF-A415-5B54D70E8831}" sibTransId="{12937C34-5C0B-4827-98EE-B1C5DB538625}"/>
    <dgm:cxn modelId="{A627C60E-CBE3-4141-A92C-B28EA8707935}" type="presOf" srcId="{BEE9AF8B-A195-48BD-8F90-7DFF40A31915}" destId="{918C46A4-254E-4C8B-8130-680F08E64B84}" srcOrd="0" destOrd="0" presId="urn:microsoft.com/office/officeart/2005/8/layout/cycle6"/>
    <dgm:cxn modelId="{1C372C6A-0825-4BC4-8B99-0BD3B93D6ADC}" type="presOf" srcId="{DE82A720-45ED-432C-9E9D-7324A35A35DA}" destId="{473789B8-FB04-49B2-AA69-7DCAF4C06E15}" srcOrd="0" destOrd="0" presId="urn:microsoft.com/office/officeart/2005/8/layout/cycle6"/>
    <dgm:cxn modelId="{FBD3776A-E930-4AD7-903E-E8DE8AEE724C}" type="presOf" srcId="{23D91753-3B4A-4448-8741-EAE7F277C636}" destId="{004DA206-705D-4C4F-B43C-7EBCA9E815AB}" srcOrd="0" destOrd="0" presId="urn:microsoft.com/office/officeart/2005/8/layout/cycle6"/>
    <dgm:cxn modelId="{3984346E-0D99-4B82-A5BF-DBE5E85B0012}" type="presOf" srcId="{99E62966-B4D7-4909-9B4D-FD687BCBA665}" destId="{BD6688E4-7AC2-4C33-852A-ED0A1E5C34EA}" srcOrd="0" destOrd="0" presId="urn:microsoft.com/office/officeart/2005/8/layout/cycle6"/>
    <dgm:cxn modelId="{7421A973-9AE4-41D2-B252-6BE25C1F6B28}" type="presOf" srcId="{5D302400-865C-46E4-BFAD-E7269DE499A6}" destId="{21894A00-7807-49E9-BB95-B3FE28A90262}" srcOrd="0" destOrd="0" presId="urn:microsoft.com/office/officeart/2005/8/layout/cycle6"/>
    <dgm:cxn modelId="{26E21256-D08E-45DB-82C4-7AE86740278A}" srcId="{E50B714D-75D1-4BAE-8A27-40DF40D95E45}" destId="{0E749833-EAEF-4551-86D2-68B0AE623E65}" srcOrd="4" destOrd="0" parTransId="{4E89D167-EDBE-4C33-B173-EEF0152CF1DB}" sibTransId="{DE82A720-45ED-432C-9E9D-7324A35A35DA}"/>
    <dgm:cxn modelId="{0575697A-4A3E-48C2-9509-C9D579573761}" type="presOf" srcId="{E50B714D-75D1-4BAE-8A27-40DF40D95E45}" destId="{77D486E3-B888-4175-A2BA-9E2F5A9966FF}" srcOrd="0" destOrd="0" presId="urn:microsoft.com/office/officeart/2005/8/layout/cycle6"/>
    <dgm:cxn modelId="{D7F36082-C8AA-4F75-AED6-3ADAE47591D8}" srcId="{E50B714D-75D1-4BAE-8A27-40DF40D95E45}" destId="{97462A63-DF2D-428D-9322-A1D089FABF43}" srcOrd="3" destOrd="0" parTransId="{0BA98B42-845F-4CDF-99C5-5DCA46FE62B9}" sibTransId="{4C9E78E5-6B7D-45C0-AD54-C1278EBF0478}"/>
    <dgm:cxn modelId="{88F39486-B755-4D60-8843-0AEDD029AA8B}" type="presOf" srcId="{24D8FEEE-4E19-4668-B7D3-F024DFF38CC6}" destId="{F91E708E-5B24-4C73-AFBB-FAE7EA2BCBF7}" srcOrd="0" destOrd="0" presId="urn:microsoft.com/office/officeart/2005/8/layout/cycle6"/>
    <dgm:cxn modelId="{7DFFF789-1CED-4101-885F-B3AB5FE65859}" type="presOf" srcId="{3FDAC9EB-E67A-4361-B342-F9116A6FD800}" destId="{6C54614A-80EB-4B0D-A344-AEFBCD1E8D75}" srcOrd="0" destOrd="0" presId="urn:microsoft.com/office/officeart/2005/8/layout/cycle6"/>
    <dgm:cxn modelId="{15F6F293-C31F-4B38-A686-3DD4A502EC30}" srcId="{E50B714D-75D1-4BAE-8A27-40DF40D95E45}" destId="{24D8FEEE-4E19-4668-B7D3-F024DFF38CC6}" srcOrd="5" destOrd="0" parTransId="{0BEE67C6-5AF7-4C05-9055-1D205EAF5481}" sibTransId="{CF84D6D7-8D48-43E4-AE51-1E69CB028E4F}"/>
    <dgm:cxn modelId="{AF97F298-E1E7-42D3-96F8-2B32145E0133}" type="presOf" srcId="{12937C34-5C0B-4827-98EE-B1C5DB538625}" destId="{8317689C-DE79-4D2B-B25B-D8A633DF728F}" srcOrd="0" destOrd="0" presId="urn:microsoft.com/office/officeart/2005/8/layout/cycle6"/>
    <dgm:cxn modelId="{14FDE1A1-783B-4E50-90CE-52E123263C68}" type="presOf" srcId="{4CA563F7-A22A-43F5-B21D-8177326B3B94}" destId="{5258CE47-B748-40AA-8D5F-8EDC65ECDFC3}" srcOrd="0" destOrd="0" presId="urn:microsoft.com/office/officeart/2005/8/layout/cycle6"/>
    <dgm:cxn modelId="{A09D97A4-8391-474A-BBFF-6858673ED8FA}" srcId="{E50B714D-75D1-4BAE-8A27-40DF40D95E45}" destId="{B05D2AB8-D8FE-4EF6-8085-6222ED1A13F8}" srcOrd="0" destOrd="0" parTransId="{95EEF710-C7B3-4AB5-8511-2E2D439D23EC}" sibTransId="{99E62966-B4D7-4909-9B4D-FD687BCBA665}"/>
    <dgm:cxn modelId="{18A969A7-AF8C-4760-BA3F-DCAE88D3EA0E}" srcId="{E50B714D-75D1-4BAE-8A27-40DF40D95E45}" destId="{3FDAC9EB-E67A-4361-B342-F9116A6FD800}" srcOrd="1" destOrd="0" parTransId="{FC75F0B6-2AD4-43CB-BB3D-D4584A1233E0}" sibTransId="{4CA563F7-A22A-43F5-B21D-8177326B3B94}"/>
    <dgm:cxn modelId="{F83F3CB6-F807-4CE0-8BFE-C48AC674D717}" type="presOf" srcId="{B05D2AB8-D8FE-4EF6-8085-6222ED1A13F8}" destId="{7C06681F-27D8-445E-B699-14AA53895C05}" srcOrd="0" destOrd="0" presId="urn:microsoft.com/office/officeart/2005/8/layout/cycle6"/>
    <dgm:cxn modelId="{CC3A0DD8-2256-4C89-BACE-43BB23264C51}" type="presOf" srcId="{BFDCCAFB-856B-49A0-B50E-EBE21E2B6C61}" destId="{39A4B79F-A67B-4356-9768-DBBA9D17694A}" srcOrd="0" destOrd="0" presId="urn:microsoft.com/office/officeart/2005/8/layout/cycle6"/>
    <dgm:cxn modelId="{F39960D8-C0DE-452D-833C-BB75521D4BC4}" type="presOf" srcId="{466B2AE8-330E-4131-94ED-D1C10FBC37D3}" destId="{688BD3D0-760A-4E47-A47F-BEDBF0C4BFF9}" srcOrd="0" destOrd="0" presId="urn:microsoft.com/office/officeart/2005/8/layout/cycle6"/>
    <dgm:cxn modelId="{2BDFB9D9-221B-4F84-BD67-3AF533694BD4}" type="presOf" srcId="{97462A63-DF2D-428D-9322-A1D089FABF43}" destId="{421649AE-EAE9-4002-A78C-F9D920ED0466}" srcOrd="0" destOrd="0" presId="urn:microsoft.com/office/officeart/2005/8/layout/cycle6"/>
    <dgm:cxn modelId="{EE6B3DF8-D16E-4534-9163-30DB48BE4E10}" type="presOf" srcId="{CF84D6D7-8D48-43E4-AE51-1E69CB028E4F}" destId="{96F24D60-76D5-4F97-84C0-FB7ECF617A4A}" srcOrd="0" destOrd="0" presId="urn:microsoft.com/office/officeart/2005/8/layout/cycle6"/>
    <dgm:cxn modelId="{AC094848-03EB-4ED4-B088-4918143FA988}" type="presParOf" srcId="{77D486E3-B888-4175-A2BA-9E2F5A9966FF}" destId="{7C06681F-27D8-445E-B699-14AA53895C05}" srcOrd="0" destOrd="0" presId="urn:microsoft.com/office/officeart/2005/8/layout/cycle6"/>
    <dgm:cxn modelId="{4598A8AE-A59C-47E7-9DFF-ECBDE8678091}" type="presParOf" srcId="{77D486E3-B888-4175-A2BA-9E2F5A9966FF}" destId="{6C99F75E-2C04-4EB9-9B75-81A6E40F11FE}" srcOrd="1" destOrd="0" presId="urn:microsoft.com/office/officeart/2005/8/layout/cycle6"/>
    <dgm:cxn modelId="{628C9803-A028-44C7-8585-D5BE7B692C9A}" type="presParOf" srcId="{77D486E3-B888-4175-A2BA-9E2F5A9966FF}" destId="{BD6688E4-7AC2-4C33-852A-ED0A1E5C34EA}" srcOrd="2" destOrd="0" presId="urn:microsoft.com/office/officeart/2005/8/layout/cycle6"/>
    <dgm:cxn modelId="{E33E9C72-A193-4B66-AFD2-487C68C1DD48}" type="presParOf" srcId="{77D486E3-B888-4175-A2BA-9E2F5A9966FF}" destId="{6C54614A-80EB-4B0D-A344-AEFBCD1E8D75}" srcOrd="3" destOrd="0" presId="urn:microsoft.com/office/officeart/2005/8/layout/cycle6"/>
    <dgm:cxn modelId="{3F83D3A8-DECD-4B9C-BD11-3D8D6B2EA2BD}" type="presParOf" srcId="{77D486E3-B888-4175-A2BA-9E2F5A9966FF}" destId="{4CCE075C-85C2-480E-9683-FF5587A43195}" srcOrd="4" destOrd="0" presId="urn:microsoft.com/office/officeart/2005/8/layout/cycle6"/>
    <dgm:cxn modelId="{3EF0B1A3-76A0-4C63-BA5C-EC23A9D28E16}" type="presParOf" srcId="{77D486E3-B888-4175-A2BA-9E2F5A9966FF}" destId="{5258CE47-B748-40AA-8D5F-8EDC65ECDFC3}" srcOrd="5" destOrd="0" presId="urn:microsoft.com/office/officeart/2005/8/layout/cycle6"/>
    <dgm:cxn modelId="{7BF6EBFD-5999-46CB-91A5-9897BB74D13A}" type="presParOf" srcId="{77D486E3-B888-4175-A2BA-9E2F5A9966FF}" destId="{21894A00-7807-49E9-BB95-B3FE28A90262}" srcOrd="6" destOrd="0" presId="urn:microsoft.com/office/officeart/2005/8/layout/cycle6"/>
    <dgm:cxn modelId="{DD397FE4-F8BE-4FBC-A4A6-A0A4B6D21B57}" type="presParOf" srcId="{77D486E3-B888-4175-A2BA-9E2F5A9966FF}" destId="{C8DD0365-0EA3-488B-8A85-F2698708A3C4}" srcOrd="7" destOrd="0" presId="urn:microsoft.com/office/officeart/2005/8/layout/cycle6"/>
    <dgm:cxn modelId="{8C8BBE79-EEE6-4D9D-A3E9-B93815A4C24B}" type="presParOf" srcId="{77D486E3-B888-4175-A2BA-9E2F5A9966FF}" destId="{688BD3D0-760A-4E47-A47F-BEDBF0C4BFF9}" srcOrd="8" destOrd="0" presId="urn:microsoft.com/office/officeart/2005/8/layout/cycle6"/>
    <dgm:cxn modelId="{2063D38E-C667-4E25-9990-ED940709ADD6}" type="presParOf" srcId="{77D486E3-B888-4175-A2BA-9E2F5A9966FF}" destId="{421649AE-EAE9-4002-A78C-F9D920ED0466}" srcOrd="9" destOrd="0" presId="urn:microsoft.com/office/officeart/2005/8/layout/cycle6"/>
    <dgm:cxn modelId="{E63CBD54-EBF0-4299-BA06-34F51CB5CEC4}" type="presParOf" srcId="{77D486E3-B888-4175-A2BA-9E2F5A9966FF}" destId="{B534D4ED-265F-4E4B-B6F1-8EAAC6026D76}" srcOrd="10" destOrd="0" presId="urn:microsoft.com/office/officeart/2005/8/layout/cycle6"/>
    <dgm:cxn modelId="{50FFA301-FF74-4BD0-88FA-E9B7A51B9540}" type="presParOf" srcId="{77D486E3-B888-4175-A2BA-9E2F5A9966FF}" destId="{0075FD25-ED48-43B8-A681-1330E8D2E106}" srcOrd="11" destOrd="0" presId="urn:microsoft.com/office/officeart/2005/8/layout/cycle6"/>
    <dgm:cxn modelId="{E76A615D-D377-49A9-833B-CBA28C45D82D}" type="presParOf" srcId="{77D486E3-B888-4175-A2BA-9E2F5A9966FF}" destId="{7B32C87A-796E-4B31-8056-BA39076D2341}" srcOrd="12" destOrd="0" presId="urn:microsoft.com/office/officeart/2005/8/layout/cycle6"/>
    <dgm:cxn modelId="{47C59E31-9082-41F7-94ED-5B6BE71507E3}" type="presParOf" srcId="{77D486E3-B888-4175-A2BA-9E2F5A9966FF}" destId="{A8E67127-E2B3-4232-A290-F1D430717CC4}" srcOrd="13" destOrd="0" presId="urn:microsoft.com/office/officeart/2005/8/layout/cycle6"/>
    <dgm:cxn modelId="{DB5A7E48-C4BB-4149-AE0A-6BBFC9C4769E}" type="presParOf" srcId="{77D486E3-B888-4175-A2BA-9E2F5A9966FF}" destId="{473789B8-FB04-49B2-AA69-7DCAF4C06E15}" srcOrd="14" destOrd="0" presId="urn:microsoft.com/office/officeart/2005/8/layout/cycle6"/>
    <dgm:cxn modelId="{D2C4C92A-AD7B-4063-B9AD-63FF3394750F}" type="presParOf" srcId="{77D486E3-B888-4175-A2BA-9E2F5A9966FF}" destId="{F91E708E-5B24-4C73-AFBB-FAE7EA2BCBF7}" srcOrd="15" destOrd="0" presId="urn:microsoft.com/office/officeart/2005/8/layout/cycle6"/>
    <dgm:cxn modelId="{B2B42A78-CEE3-490C-B913-F064CDADB68E}" type="presParOf" srcId="{77D486E3-B888-4175-A2BA-9E2F5A9966FF}" destId="{04F7CC78-608E-41DE-A718-858B1C260770}" srcOrd="16" destOrd="0" presId="urn:microsoft.com/office/officeart/2005/8/layout/cycle6"/>
    <dgm:cxn modelId="{FAB961A0-762B-4C88-AA9A-5BF8CC963837}" type="presParOf" srcId="{77D486E3-B888-4175-A2BA-9E2F5A9966FF}" destId="{96F24D60-76D5-4F97-84C0-FB7ECF617A4A}" srcOrd="17" destOrd="0" presId="urn:microsoft.com/office/officeart/2005/8/layout/cycle6"/>
    <dgm:cxn modelId="{10D64CC0-0AD6-46C6-B6BE-04CAA5FBAF71}" type="presParOf" srcId="{77D486E3-B888-4175-A2BA-9E2F5A9966FF}" destId="{39A4B79F-A67B-4356-9768-DBBA9D17694A}" srcOrd="18" destOrd="0" presId="urn:microsoft.com/office/officeart/2005/8/layout/cycle6"/>
    <dgm:cxn modelId="{D2288430-0422-44B6-A617-D4AB29D95A4D}" type="presParOf" srcId="{77D486E3-B888-4175-A2BA-9E2F5A9966FF}" destId="{29A3B7B6-9D47-4567-9CA0-E3F1C1016DC3}" srcOrd="19" destOrd="0" presId="urn:microsoft.com/office/officeart/2005/8/layout/cycle6"/>
    <dgm:cxn modelId="{BA4D12AF-572A-45D8-B866-A0F87569FA8F}" type="presParOf" srcId="{77D486E3-B888-4175-A2BA-9E2F5A9966FF}" destId="{8317689C-DE79-4D2B-B25B-D8A633DF728F}" srcOrd="20" destOrd="0" presId="urn:microsoft.com/office/officeart/2005/8/layout/cycle6"/>
    <dgm:cxn modelId="{D0E28B8D-0DF1-426D-A614-051EEFC46B2A}" type="presParOf" srcId="{77D486E3-B888-4175-A2BA-9E2F5A9966FF}" destId="{004DA206-705D-4C4F-B43C-7EBCA9E815AB}" srcOrd="21" destOrd="0" presId="urn:microsoft.com/office/officeart/2005/8/layout/cycle6"/>
    <dgm:cxn modelId="{ED2EC309-7670-4A1B-A4FB-3AFCD865A129}" type="presParOf" srcId="{77D486E3-B888-4175-A2BA-9E2F5A9966FF}" destId="{2FF2CA76-CF2B-4780-AD40-D16B31C9AE88}" srcOrd="22" destOrd="0" presId="urn:microsoft.com/office/officeart/2005/8/layout/cycle6"/>
    <dgm:cxn modelId="{93301E02-0CF9-4B23-9252-F7DBB3CDE9E7}" type="presParOf" srcId="{77D486E3-B888-4175-A2BA-9E2F5A9966FF}" destId="{918C46A4-254E-4C8B-8130-680F08E64B84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61E7A1-6780-4DA1-946A-A6CBE36A7744}">
      <dsp:nvSpPr>
        <dsp:cNvPr id="0" name=""/>
        <dsp:cNvSpPr/>
      </dsp:nvSpPr>
      <dsp:spPr>
        <a:xfrm>
          <a:off x="2670342" y="1568991"/>
          <a:ext cx="1994256" cy="1725112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World Order Reshape</a:t>
          </a:r>
          <a:endParaRPr lang="en-IE" sz="1300" kern="1200" dirty="0"/>
        </a:p>
      </dsp:txBody>
      <dsp:txXfrm>
        <a:off x="3000818" y="1854866"/>
        <a:ext cx="1333304" cy="1153362"/>
      </dsp:txXfrm>
    </dsp:sp>
    <dsp:sp modelId="{29A6B3BA-87B5-488B-8ED2-DF0B10438354}">
      <dsp:nvSpPr>
        <dsp:cNvPr id="0" name=""/>
        <dsp:cNvSpPr/>
      </dsp:nvSpPr>
      <dsp:spPr>
        <a:xfrm>
          <a:off x="3919130" y="743641"/>
          <a:ext cx="752427" cy="648315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060DB8-BA90-4585-ABB7-7FC5B0B50A4F}">
      <dsp:nvSpPr>
        <dsp:cNvPr id="0" name=""/>
        <dsp:cNvSpPr/>
      </dsp:nvSpPr>
      <dsp:spPr>
        <a:xfrm>
          <a:off x="2854041" y="0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Rise of Cyberattacks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/>
            <a:t>Esp</a:t>
          </a:r>
          <a:r>
            <a:rPr lang="en-US" sz="1300" kern="1200" dirty="0"/>
            <a:t> Ransomware</a:t>
          </a:r>
          <a:endParaRPr lang="en-IE" sz="1300" kern="1200" dirty="0"/>
        </a:p>
      </dsp:txBody>
      <dsp:txXfrm>
        <a:off x="3124876" y="234304"/>
        <a:ext cx="1092609" cy="945235"/>
      </dsp:txXfrm>
    </dsp:sp>
    <dsp:sp modelId="{25B54BB1-30AD-4FB9-99A5-47EA4E577D98}">
      <dsp:nvSpPr>
        <dsp:cNvPr id="0" name=""/>
        <dsp:cNvSpPr/>
      </dsp:nvSpPr>
      <dsp:spPr>
        <a:xfrm>
          <a:off x="4797271" y="1955646"/>
          <a:ext cx="752427" cy="648315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23B7EA-DFDC-4593-928C-5750C7651F6F}">
      <dsp:nvSpPr>
        <dsp:cNvPr id="0" name=""/>
        <dsp:cNvSpPr/>
      </dsp:nvSpPr>
      <dsp:spPr>
        <a:xfrm>
          <a:off x="4352865" y="869608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Russia Defaulting on Payments</a:t>
          </a:r>
          <a:endParaRPr lang="en-IE" sz="1300" kern="1200" dirty="0"/>
        </a:p>
      </dsp:txBody>
      <dsp:txXfrm>
        <a:off x="4623700" y="1103912"/>
        <a:ext cx="1092609" cy="945235"/>
      </dsp:txXfrm>
    </dsp:sp>
    <dsp:sp modelId="{AF531ABF-8B4D-46FE-97F6-138F4176DD8B}">
      <dsp:nvSpPr>
        <dsp:cNvPr id="0" name=""/>
        <dsp:cNvSpPr/>
      </dsp:nvSpPr>
      <dsp:spPr>
        <a:xfrm>
          <a:off x="4187257" y="3323772"/>
          <a:ext cx="752427" cy="648315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AAC985-A4F2-4804-85BB-260FDA378933}">
      <dsp:nvSpPr>
        <dsp:cNvPr id="0" name=""/>
        <dsp:cNvSpPr/>
      </dsp:nvSpPr>
      <dsp:spPr>
        <a:xfrm>
          <a:off x="4352865" y="2579158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Nationalization of  Western Assets</a:t>
          </a:r>
          <a:endParaRPr lang="en-IE" sz="1300" kern="1200" dirty="0"/>
        </a:p>
      </dsp:txBody>
      <dsp:txXfrm>
        <a:off x="4623700" y="2813462"/>
        <a:ext cx="1092609" cy="945235"/>
      </dsp:txXfrm>
    </dsp:sp>
    <dsp:sp modelId="{98C2A96C-3C23-4269-B4BA-3F591D3CFE72}">
      <dsp:nvSpPr>
        <dsp:cNvPr id="0" name=""/>
        <dsp:cNvSpPr/>
      </dsp:nvSpPr>
      <dsp:spPr>
        <a:xfrm>
          <a:off x="2674053" y="3465789"/>
          <a:ext cx="752427" cy="648315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A9DFEB-329D-4EB7-AEED-BCD8C1727CC3}">
      <dsp:nvSpPr>
        <dsp:cNvPr id="0" name=""/>
        <dsp:cNvSpPr/>
      </dsp:nvSpPr>
      <dsp:spPr>
        <a:xfrm>
          <a:off x="2854041" y="3449739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Rise of </a:t>
          </a:r>
          <a:r>
            <a:rPr lang="en-US" sz="1300" kern="1200" dirty="0" err="1"/>
            <a:t>Cryto</a:t>
          </a:r>
          <a:r>
            <a:rPr lang="en-US" sz="1300" kern="1200" dirty="0"/>
            <a:t> Currencies &amp; Assets in Russia and in the Region</a:t>
          </a:r>
          <a:endParaRPr lang="en-IE" sz="1300" kern="1200" dirty="0"/>
        </a:p>
      </dsp:txBody>
      <dsp:txXfrm>
        <a:off x="3124876" y="3684043"/>
        <a:ext cx="1092609" cy="945235"/>
      </dsp:txXfrm>
    </dsp:sp>
    <dsp:sp modelId="{1582C253-FBCE-4E46-AEA6-4C0431B11A22}">
      <dsp:nvSpPr>
        <dsp:cNvPr id="0" name=""/>
        <dsp:cNvSpPr/>
      </dsp:nvSpPr>
      <dsp:spPr>
        <a:xfrm>
          <a:off x="1781531" y="2254270"/>
          <a:ext cx="752427" cy="648315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0DF7E4-C0A6-4071-BD3D-B62D34199029}">
      <dsp:nvSpPr>
        <dsp:cNvPr id="0" name=""/>
        <dsp:cNvSpPr/>
      </dsp:nvSpPr>
      <dsp:spPr>
        <a:xfrm>
          <a:off x="1348259" y="2580130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New Definition of Energy Powers Worldwide</a:t>
          </a:r>
          <a:endParaRPr lang="en-IE" sz="1300" kern="1200" dirty="0"/>
        </a:p>
      </dsp:txBody>
      <dsp:txXfrm>
        <a:off x="1619094" y="2814434"/>
        <a:ext cx="1092609" cy="945235"/>
      </dsp:txXfrm>
    </dsp:sp>
    <dsp:sp modelId="{C17D6097-6212-4115-932A-F153356BB437}">
      <dsp:nvSpPr>
        <dsp:cNvPr id="0" name=""/>
        <dsp:cNvSpPr/>
      </dsp:nvSpPr>
      <dsp:spPr>
        <a:xfrm>
          <a:off x="1348259" y="867663"/>
          <a:ext cx="1634279" cy="141384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Internet Zones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Social Media Censorship</a:t>
          </a:r>
          <a:endParaRPr lang="en-IE" sz="1300" kern="1200" dirty="0"/>
        </a:p>
      </dsp:txBody>
      <dsp:txXfrm>
        <a:off x="1619094" y="1101967"/>
        <a:ext cx="1092609" cy="945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6681F-27D8-445E-B699-14AA53895C05}">
      <dsp:nvSpPr>
        <dsp:cNvPr id="0" name=""/>
        <dsp:cNvSpPr/>
      </dsp:nvSpPr>
      <dsp:spPr>
        <a:xfrm>
          <a:off x="3540125" y="1824"/>
          <a:ext cx="1047749" cy="6810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Geopolitical Risks</a:t>
          </a:r>
          <a:endParaRPr lang="en-IE" sz="1400" kern="1200" dirty="0"/>
        </a:p>
      </dsp:txBody>
      <dsp:txXfrm>
        <a:off x="3573370" y="35069"/>
        <a:ext cx="981259" cy="614547"/>
      </dsp:txXfrm>
    </dsp:sp>
    <dsp:sp modelId="{BD6688E4-7AC2-4C33-852A-ED0A1E5C34EA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2898440" y="60433"/>
              </a:moveTo>
              <a:arcTo wR="2366990" hR="2366990" stAng="16978500" swAng="1111185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54614A-80EB-4B0D-A344-AEFBCD1E8D75}">
      <dsp:nvSpPr>
        <dsp:cNvPr id="0" name=""/>
        <dsp:cNvSpPr/>
      </dsp:nvSpPr>
      <dsp:spPr>
        <a:xfrm>
          <a:off x="5213839" y="695100"/>
          <a:ext cx="1047749" cy="681037"/>
        </a:xfrm>
        <a:prstGeom prst="roundRect">
          <a:avLst/>
        </a:prstGeom>
        <a:solidFill>
          <a:schemeClr val="accent3">
            <a:hueOff val="387228"/>
            <a:satOff val="14286"/>
            <a:lumOff val="-21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Standards/Regs</a:t>
          </a:r>
          <a:endParaRPr lang="en-IE" sz="1400" kern="1200" dirty="0"/>
        </a:p>
      </dsp:txBody>
      <dsp:txXfrm>
        <a:off x="5247084" y="728345"/>
        <a:ext cx="981259" cy="614547"/>
      </dsp:txXfrm>
    </dsp:sp>
    <dsp:sp modelId="{5258CE47-B748-40AA-8D5F-8EDC65ECDFC3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4328789" y="1042609"/>
              </a:moveTo>
              <a:arcTo wR="2366990" hR="2366990" stAng="19558640" swAng="1529607"/>
            </a:path>
          </a:pathLst>
        </a:custGeom>
        <a:noFill/>
        <a:ln w="6350" cap="flat" cmpd="sng" algn="ctr">
          <a:solidFill>
            <a:schemeClr val="accent3">
              <a:hueOff val="387228"/>
              <a:satOff val="14286"/>
              <a:lumOff val="-210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94A00-7807-49E9-BB95-B3FE28A90262}">
      <dsp:nvSpPr>
        <dsp:cNvPr id="0" name=""/>
        <dsp:cNvSpPr/>
      </dsp:nvSpPr>
      <dsp:spPr>
        <a:xfrm>
          <a:off x="5907115" y="2368814"/>
          <a:ext cx="1047749" cy="681037"/>
        </a:xfrm>
        <a:prstGeom prst="roundRect">
          <a:avLst/>
        </a:prstGeom>
        <a:solidFill>
          <a:schemeClr val="accent3">
            <a:hueOff val="774457"/>
            <a:satOff val="28571"/>
            <a:lumOff val="-42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New Cyber Security Tech</a:t>
          </a:r>
          <a:endParaRPr lang="en-IE" sz="1400" kern="1200" dirty="0"/>
        </a:p>
      </dsp:txBody>
      <dsp:txXfrm>
        <a:off x="5940360" y="2402059"/>
        <a:ext cx="981259" cy="614547"/>
      </dsp:txXfrm>
    </dsp:sp>
    <dsp:sp modelId="{688BD3D0-760A-4E47-A47F-BEDBF0C4BFF9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4707801" y="2718047"/>
              </a:moveTo>
              <a:arcTo wR="2366990" hR="2366990" stAng="511753" swAng="1529607"/>
            </a:path>
          </a:pathLst>
        </a:custGeom>
        <a:noFill/>
        <a:ln w="6350" cap="flat" cmpd="sng" algn="ctr">
          <a:solidFill>
            <a:schemeClr val="accent3">
              <a:hueOff val="774457"/>
              <a:satOff val="28571"/>
              <a:lumOff val="-420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1649AE-EAE9-4002-A78C-F9D920ED0466}">
      <dsp:nvSpPr>
        <dsp:cNvPr id="0" name=""/>
        <dsp:cNvSpPr/>
      </dsp:nvSpPr>
      <dsp:spPr>
        <a:xfrm>
          <a:off x="5213839" y="4042529"/>
          <a:ext cx="1047749" cy="681037"/>
        </a:xfrm>
        <a:prstGeom prst="roundRect">
          <a:avLst/>
        </a:prstGeom>
        <a:solidFill>
          <a:schemeClr val="accent3">
            <a:hueOff val="1161685"/>
            <a:satOff val="42857"/>
            <a:lumOff val="-63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 &amp; I in Cyber</a:t>
          </a:r>
          <a:endParaRPr lang="en-IE" sz="1400" kern="1200" dirty="0"/>
        </a:p>
      </dsp:txBody>
      <dsp:txXfrm>
        <a:off x="5247084" y="4075774"/>
        <a:ext cx="981259" cy="614547"/>
      </dsp:txXfrm>
    </dsp:sp>
    <dsp:sp modelId="{0075FD25-ED48-43B8-A681-1330E8D2E106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3603554" y="4385294"/>
              </a:moveTo>
              <a:arcTo wR="2366990" hR="2366990" stAng="3510315" swAng="1111185"/>
            </a:path>
          </a:pathLst>
        </a:custGeom>
        <a:noFill/>
        <a:ln w="6350" cap="flat" cmpd="sng" algn="ctr">
          <a:solidFill>
            <a:schemeClr val="accent3">
              <a:hueOff val="1161685"/>
              <a:satOff val="42857"/>
              <a:lumOff val="-630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2C87A-796E-4B31-8056-BA39076D2341}">
      <dsp:nvSpPr>
        <dsp:cNvPr id="0" name=""/>
        <dsp:cNvSpPr/>
      </dsp:nvSpPr>
      <dsp:spPr>
        <a:xfrm>
          <a:off x="3540124" y="4735804"/>
          <a:ext cx="1047749" cy="681037"/>
        </a:xfrm>
        <a:prstGeom prst="roundRect">
          <a:avLst/>
        </a:prstGeom>
        <a:solidFill>
          <a:schemeClr val="accent3">
            <a:hueOff val="1548914"/>
            <a:satOff val="57143"/>
            <a:lumOff val="-84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Financial Aspects of Cyber</a:t>
          </a:r>
          <a:endParaRPr lang="en-IE" sz="1400" kern="1200" dirty="0"/>
        </a:p>
      </dsp:txBody>
      <dsp:txXfrm>
        <a:off x="3573369" y="4769049"/>
        <a:ext cx="981259" cy="614547"/>
      </dsp:txXfrm>
    </dsp:sp>
    <dsp:sp modelId="{473789B8-FB04-49B2-AA69-7DCAF4C06E15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1835539" y="4673546"/>
              </a:moveTo>
              <a:arcTo wR="2366990" hR="2366990" stAng="6178500" swAng="1111185"/>
            </a:path>
          </a:pathLst>
        </a:custGeom>
        <a:noFill/>
        <a:ln w="6350" cap="flat" cmpd="sng" algn="ctr">
          <a:solidFill>
            <a:schemeClr val="accent3">
              <a:hueOff val="1548914"/>
              <a:satOff val="57143"/>
              <a:lumOff val="-840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E708E-5B24-4C73-AFBB-FAE7EA2BCBF7}">
      <dsp:nvSpPr>
        <dsp:cNvPr id="0" name=""/>
        <dsp:cNvSpPr/>
      </dsp:nvSpPr>
      <dsp:spPr>
        <a:xfrm>
          <a:off x="1866410" y="4042529"/>
          <a:ext cx="1047749" cy="681037"/>
        </a:xfrm>
        <a:prstGeom prst="roundRect">
          <a:avLst/>
        </a:prstGeom>
        <a:solidFill>
          <a:schemeClr val="accent3">
            <a:hueOff val="1936142"/>
            <a:satOff val="71429"/>
            <a:lumOff val="-105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Security Culture</a:t>
          </a:r>
          <a:endParaRPr lang="en-IE" sz="1400" kern="1200" dirty="0"/>
        </a:p>
      </dsp:txBody>
      <dsp:txXfrm>
        <a:off x="1899655" y="4075774"/>
        <a:ext cx="981259" cy="614547"/>
      </dsp:txXfrm>
    </dsp:sp>
    <dsp:sp modelId="{96F24D60-76D5-4F97-84C0-FB7ECF617A4A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405190" y="3691370"/>
              </a:moveTo>
              <a:arcTo wR="2366990" hR="2366990" stAng="8758640" swAng="1529607"/>
            </a:path>
          </a:pathLst>
        </a:custGeom>
        <a:noFill/>
        <a:ln w="6350" cap="flat" cmpd="sng" algn="ctr">
          <a:solidFill>
            <a:schemeClr val="accent3">
              <a:hueOff val="1936142"/>
              <a:satOff val="71429"/>
              <a:lumOff val="-1050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4B79F-A67B-4356-9768-DBBA9D17694A}">
      <dsp:nvSpPr>
        <dsp:cNvPr id="0" name=""/>
        <dsp:cNvSpPr/>
      </dsp:nvSpPr>
      <dsp:spPr>
        <a:xfrm>
          <a:off x="1173134" y="2368814"/>
          <a:ext cx="1047749" cy="681037"/>
        </a:xfrm>
        <a:prstGeom prst="roundRect">
          <a:avLst/>
        </a:prstGeom>
        <a:solidFill>
          <a:schemeClr val="accent3">
            <a:hueOff val="2323371"/>
            <a:satOff val="85714"/>
            <a:lumOff val="-126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AI Governance</a:t>
          </a:r>
          <a:endParaRPr lang="en-IE" sz="1400" kern="1200" dirty="0"/>
        </a:p>
      </dsp:txBody>
      <dsp:txXfrm>
        <a:off x="1206379" y="2402059"/>
        <a:ext cx="981259" cy="614547"/>
      </dsp:txXfrm>
    </dsp:sp>
    <dsp:sp modelId="{8317689C-DE79-4D2B-B25B-D8A633DF728F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26178" y="2015932"/>
              </a:moveTo>
              <a:arcTo wR="2366990" hR="2366990" stAng="11311753" swAng="1529607"/>
            </a:path>
          </a:pathLst>
        </a:custGeom>
        <a:noFill/>
        <a:ln w="6350" cap="flat" cmpd="sng" algn="ctr">
          <a:solidFill>
            <a:schemeClr val="accent3">
              <a:hueOff val="2323371"/>
              <a:satOff val="85714"/>
              <a:lumOff val="-1260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4DA206-705D-4C4F-B43C-7EBCA9E815AB}">
      <dsp:nvSpPr>
        <dsp:cNvPr id="0" name=""/>
        <dsp:cNvSpPr/>
      </dsp:nvSpPr>
      <dsp:spPr>
        <a:xfrm>
          <a:off x="1866410" y="695100"/>
          <a:ext cx="1047749" cy="681037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Threat Intel</a:t>
          </a:r>
          <a:endParaRPr lang="en-IE" sz="1400" kern="1200" dirty="0"/>
        </a:p>
      </dsp:txBody>
      <dsp:txXfrm>
        <a:off x="1899655" y="728345"/>
        <a:ext cx="981259" cy="614547"/>
      </dsp:txXfrm>
    </dsp:sp>
    <dsp:sp modelId="{918C46A4-254E-4C8B-8130-680F08E64B84}">
      <dsp:nvSpPr>
        <dsp:cNvPr id="0" name=""/>
        <dsp:cNvSpPr/>
      </dsp:nvSpPr>
      <dsp:spPr>
        <a:xfrm>
          <a:off x="1697009" y="342343"/>
          <a:ext cx="4733980" cy="4733980"/>
        </a:xfrm>
        <a:custGeom>
          <a:avLst/>
          <a:gdLst/>
          <a:ahLst/>
          <a:cxnLst/>
          <a:rect l="0" t="0" r="0" b="0"/>
          <a:pathLst>
            <a:path>
              <a:moveTo>
                <a:pt x="1130425" y="348686"/>
              </a:moveTo>
              <a:arcTo wR="2366990" hR="2366990" stAng="14310315" swAng="1111185"/>
            </a:path>
          </a:pathLst>
        </a:custGeom>
        <a:noFill/>
        <a:ln w="635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338C1-6EEF-465B-9C22-AEBFA55EE5D7}" type="datetimeFigureOut">
              <a:rPr lang="en-IE" smtClean="0"/>
              <a:t>27/02/2025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C1BA8-C77B-40C1-9C83-DD778F465E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75330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C1BA8-C77B-40C1-9C83-DD778F465E03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7724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4CEE6-0AC2-49EF-97EC-5A4F455FCD5C}" type="slidenum">
              <a:rPr lang="en-IE" smtClean="0"/>
              <a:t>35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75368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4CEE6-0AC2-49EF-97EC-5A4F455FCD5C}" type="slidenum">
              <a:rPr lang="en-IE" smtClean="0"/>
              <a:t>38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3636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74CEE6-0AC2-49EF-97EC-5A4F455FCD5C}" type="slidenum">
              <a:rPr lang="en-IE" smtClean="0"/>
              <a:t>39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6984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8B445-506F-4F11-A25F-CE375A1D8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D324AB-3A40-4E3D-92EE-6550C9ED0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70DE9-8FDB-4B82-B112-1BA45E56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E16CC-56A9-4922-92CB-4BA041795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6C2175-F170-44D4-9367-7F1B9EFC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966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A363BC-CDB0-42CF-BC74-7DE0C81474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5934" y="4030134"/>
            <a:ext cx="2386558" cy="2334154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1644655-D74B-4446-8A6D-4020DD6D9C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0113" y="4262367"/>
            <a:ext cx="6238345" cy="2014680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Presentation Title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Name</a:t>
            </a: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Job title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lt1"/>
                </a:solidFill>
              </a:rPr>
              <a:t>Company name</a:t>
            </a:r>
          </a:p>
        </p:txBody>
      </p:sp>
    </p:spTree>
    <p:extLst>
      <p:ext uri="{BB962C8B-B14F-4D97-AF65-F5344CB8AC3E}">
        <p14:creationId xmlns:p14="http://schemas.microsoft.com/office/powerpoint/2010/main" val="427887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4A86BE-58BD-4AD2-9576-0F1988767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A547F7-7B0D-4FBC-A8F5-088466562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62A4CA-0F57-48DF-8F4C-83F1D2F77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859E5-DE6A-40BA-88FE-4972D4990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F3669-3D64-4A3D-AE43-3A15C2130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67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811E-CE5D-4C6D-BD7E-5B9445511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19D16-5D81-4893-A2DB-96A6AA947F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70F82-14EE-4977-A28C-51221B67D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017DE-6715-4695-992E-F4B0353C1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6D991-1982-4C31-BBDE-6FCCBD07B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38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23EB2-2547-4A25-9411-3D57D8850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0B640-3204-43D4-B47C-618FE3EAD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E2FF7-6E13-4DC4-B333-3D5006E43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C66DF-AA10-450B-89CE-103CD54BC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CC112-DA36-46FB-93B3-98286EB0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28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752F0-0BAE-4ED9-BA65-144B5BC4F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61F47-7B13-40C6-88CC-59F1700C2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6358C-1062-45A0-8BA5-7E866452F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2D1BC-740A-4E8F-A62E-5A68A1E47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D4F8C-AF65-4FC9-891E-7330FEFA2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79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6BA6A-1EF4-4A6E-AE57-C0F4143D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B2A3A-3775-437C-BA64-162F47B622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768400-2C88-4710-BC51-19EACCF81F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545B16-70C2-4C28-82FD-02F46A8FB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5A339-74AE-47BF-835E-BCF9F31AA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984CF-7ECD-4EA5-8761-5AC79F21B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56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08D6F-61FB-43E5-A9E1-FD343BDF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B76AF-EA75-4444-93A9-55D1FDBD1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AA5525-8EBF-41FF-AE10-D40257862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F7869D-2634-4F3B-8855-77371D2C7F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7E0375-9824-4FE5-A642-7EBF7195DC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00A21E-CCF6-470E-9700-197CF4E91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728C04-3811-472C-A868-570765ED1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0D868A-4E9F-487C-8705-B08A3EA75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40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7EAA1-D2A8-4A64-9098-4F028FD36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4F8758-231A-4F52-BE48-B07933F28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A39979-E416-4212-AC06-F867379CE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E47008-C26D-45C8-BBF6-D0F1F0161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19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78A0A7-CB4B-4A47-BEE7-9374931BB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494EA5-26F9-4EBF-86A0-E64148F3E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EF4AF-96CB-4940-95DD-DC8A37B12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42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8F981-1369-4B8C-BE0A-538F7DD5D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663FD-C21A-437F-AE6F-145F63D4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62C25-92EE-4E4F-B70B-2BEC2C6D1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5BCA41-60E5-4639-B77F-1C21989DC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43CD9-B42F-47EA-9090-7D77E162B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25A29-6D1F-486F-951B-039664C54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13E0F-4F86-4942-A0C8-6E63C641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9E3D8-86C2-46AE-BE95-53BCBF112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D4369-3049-4705-BB25-2FED27FC3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E69B0-2B4A-4DFA-837E-D67DBDB19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65B1D-570D-4A06-8199-DEF878C60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76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58B76-912D-4FFC-B0E5-CA80499AE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F9EA4-4D79-4C76-B4CB-52519477D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5AB30E-70C4-4CD8-AB7D-33D0C3FE3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A2F6E-7A12-4269-BC7C-589DA9C3E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069D0-2DB6-41B6-A2DE-23C16E7BC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3A1453-D1FA-4E7B-8EA5-29C84D8C4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27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204BA-B70A-457A-9D8B-7397D5BE5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3245FA-E021-4E67-8157-7B400158C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7D5D4-B6BE-4B51-B939-74234DBE1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2CA5E-FBA2-4169-B443-A82171918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7825E-1EAB-4598-8B79-6D3F74400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69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FF0D35-4E53-4CFE-81AD-2F2249F948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89AFB0-6EE6-41BC-BFD7-C2B659E820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16921-A40F-40DA-9606-8EE1C4E7E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25B80-1AEB-4BDE-BBB8-FDD66DA5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9595D-1E42-4EF1-A842-5A000E06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002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6E71D-F453-412E-BF4A-0878C451AC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46BB5-590D-4B01-AE28-29BB51F63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48D82-CAC9-45A4-A9F0-6693069D6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6F8CC-26D1-41D8-A909-89FAD147C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FFB03-2137-4969-8C22-563774D6E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73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80834-10E6-4BD5-B677-81A5BB6C0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D8514-80D0-45F8-A9FE-A5A4D08BA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2BE52-FD3B-43C2-9BBA-2B8E0BBE0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C59D5-ADA3-4BBA-8FCC-6F392B66A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48F32-3755-456B-92A8-5BDA2EB0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740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C4B69-27A4-4E6F-9163-7064C6D7A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D6A8C1-F0B2-42B9-9D09-5CAFD0957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39BB9-28FC-45FE-88AF-2365FD40D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74EB4-1BDF-4436-9B6D-F2A8874CF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47A6E-5323-46D9-A49E-337773194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22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CF95F-314A-4820-9813-71ED86ABD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8D94A-A1E1-4809-A720-5A64AC62B2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BB5EFB-B58A-4201-AAF1-5ED3D2030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7CEC46-CA76-40DB-9664-C8FF4E520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161858-BCC1-48FB-8DE1-FA0FFB33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128A5-8EB1-4DEB-B738-E5605AB46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48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26B94-2634-4592-8517-253762815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6BF95D-DD00-4165-814E-8AEF10697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B56FF9-FED4-437F-8863-9152E88DB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C5F6A9-0556-4FF0-B311-D53F78AF13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FEAB59-8FB5-42DF-B176-6F4D8A197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8E57E4-2C0E-431D-BFED-797D5F4D1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71997C-CD8F-40D8-814E-6953F8C0F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123051-212D-40E0-92AD-29E77F288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32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227-B64A-4580-8372-9D9CD73D8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9940F5-BE54-49AE-AB12-A7CECCB64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922977-7360-4198-B89F-8EA0047D3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60D921-662B-46C4-B696-7F2ECB36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28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07DDAF-A349-47DF-93E7-D5DF907E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AC3C67-9C64-4375-82C0-F0BE392F8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1A1CFF-BD90-4E8B-BAF8-7B99DF0CF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4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4AB02-E132-4B47-8E68-1CFA7756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4AC61-252C-49A7-9077-790FD7B8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AE76F-01A8-45F7-9834-0F822891D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71727-AE58-4321-948E-0035D6FD6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C024FC-5502-4A9F-9EB0-2800BCB6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946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3AAC4-F7C3-46BF-A9C2-75FE85989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1EA38-328E-47F9-B6C0-B7A9EDF0D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80117-4FD6-4E88-A14A-3AC3E6B1D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F1F6EE-0377-4642-99DC-5C458614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038F87-0765-4571-9AD5-B4EC2FB3F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9DFE0C-F177-4355-96B3-3F644D887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23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75599-7ED2-4C4A-A926-EBDA56C27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6E9907-7CEE-450F-B943-AEA175CA33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371055-2BE3-4BB4-AB08-0D0A38038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3C6C44-4C35-4C1A-A76F-1734A30C3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DE1506-6729-42B4-924B-AC8D2C616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10A1E4-4E40-43A4-9354-5F9FCBED7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17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2AC5A-8AD4-4C7E-82A6-DECA80CE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14F41-03C0-433D-B78D-8E5B23601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C458E-4EC1-4CE7-A0C0-3154B90F3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BEE25-7C64-455C-8026-A8931D04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036DE-A70D-40F7-BA40-002C9C9F9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44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839B9-EE26-4BE4-BE5E-97BCA6F6C6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59CDB-1775-4594-8363-B7FE64556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944C1-B14D-4D8F-9037-515935712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BC371-7525-4C4D-9688-10504A911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84E1B-B277-4CD6-A4AB-3C6A94091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8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861EC-6FD1-4673-AD20-3FD23D79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67830-828C-41C4-BD7A-E238AD30E7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616898-80E4-46E3-BA2D-33B41DF52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62231-1F86-4E10-A007-6CF191E5F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9A18B-16B1-4666-928C-782E7BD3C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0C0412-2B0F-48FE-AA34-81FBF787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3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30B81-186C-4B9C-9C96-AAB2B4A7F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417C9-C17F-476B-ADB9-7581B3B76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477B4B-F5B9-4E97-A11B-2BCD051F0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7A5609-3AE4-419D-AB0F-C722EF223E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49B804-F1B3-4FDB-A498-4D31D7CBF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7A58D0-380E-41EC-BC75-B0B02C4BB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B4C37B-1132-4077-9EB6-6311B8B1B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B5D67F-9324-4706-90B3-012967E44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5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912D0-55FB-4D4A-A112-6703F5615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7486A5-79F6-41C3-A541-FF372F3C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6D9CCD-A513-4043-8C36-0343D28A7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10C8F7-7149-4691-B08E-86558373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2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93786D-3915-40B4-814D-C93977FA3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84FE76-702D-4E08-93B0-525AA46DE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FFD664-D04B-4887-A31E-F4E54B851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6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636E4-541D-42A3-B465-1827B2BEA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583F7-C164-4887-B83E-51B224FA9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0CCE98-EC2A-4CF1-BF92-A9D9F095C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96339-5E24-4265-9A34-DCF6F79B8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65CA07-D421-4AFB-9278-B96533059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6D568-56EA-43A5-BE9D-941F7D36B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0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F6BAE-46F3-4FA6-A9B4-D10CF1713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87109-4D20-4D13-AEB9-F95C52E54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B7137-DB00-4426-ABC4-C82288D5D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063459-94AC-4C47-89F2-D02B6883C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484A5-BD21-4F5E-BA98-C103F82C2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124678-76A4-477C-94C8-88AD587AE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5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5E8A12-34D9-4402-B9CC-65625913A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CA2C4-BAE6-456D-B528-7C5D089F8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8FEDE2-39F3-4E8D-B757-F6F3DA302E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90462-DB60-4AE2-84A7-79F24B262248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25378-7A9B-4650-A338-6CEAAA241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E8434-C02E-4447-AC70-904453853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6EC69-8B19-4136-A2B0-D4CCC1087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8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D55D93-C996-496D-8490-AEA444674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34F20-4473-4C9D-9A3D-644479EB6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CF135-1138-451A-AF8A-85266928A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2777A-8BE2-4661-B3F8-DDAD0677BC0C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FED40-724C-4809-A13F-CF16C9AC5B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2508-E68D-480A-96A1-A44B195D48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CB1C7-E29F-4B31-85E6-1F242EE87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2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9D30C-0CBB-4CDF-9B82-1BD3E5D95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8A96F-E516-473B-853A-CA8E8E063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EAA51-F9A1-4EB8-86FB-D9ECF9024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9633-5DC3-4BC4-A1C2-EE6B5AF5EDF7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5FDBF-6EEE-4D46-A269-D490D0AA89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DE50-3D29-4718-B578-EE6375DC8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8E57-FE2D-4D9B-86CC-74D9FD461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76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svg"/><Relationship Id="rId3" Type="http://schemas.openxmlformats.org/officeDocument/2006/relationships/image" Target="../media/image60.svg"/><Relationship Id="rId7" Type="http://schemas.openxmlformats.org/officeDocument/2006/relationships/image" Target="../media/image64.sv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5" Type="http://schemas.openxmlformats.org/officeDocument/2006/relationships/image" Target="../media/image62.sv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4.jp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18" Type="http://schemas.openxmlformats.org/officeDocument/2006/relationships/image" Target="../media/image3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17" Type="http://schemas.openxmlformats.org/officeDocument/2006/relationships/image" Target="../media/image31.png"/><Relationship Id="rId2" Type="http://schemas.openxmlformats.org/officeDocument/2006/relationships/image" Target="../media/image16.png"/><Relationship Id="rId16" Type="http://schemas.openxmlformats.org/officeDocument/2006/relationships/image" Target="../media/image30.svg"/><Relationship Id="rId20" Type="http://schemas.openxmlformats.org/officeDocument/2006/relationships/image" Target="../media/image3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19" Type="http://schemas.openxmlformats.org/officeDocument/2006/relationships/image" Target="../media/image33.pn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28338A5-8826-41CB-98D9-CE137A31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51" y="513636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2AF69B4-6192-4242-ADB8-EEEC7082B36B}"/>
              </a:ext>
            </a:extLst>
          </p:cNvPr>
          <p:cNvSpPr txBox="1"/>
          <p:nvPr/>
        </p:nvSpPr>
        <p:spPr>
          <a:xfrm>
            <a:off x="4722912" y="4042573"/>
            <a:ext cx="6153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mathieu.gorge@vigitrust.com</a:t>
            </a:r>
          </a:p>
        </p:txBody>
      </p:sp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063F9142-B851-40C8-9F24-3DB7555FB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02" y="4550980"/>
            <a:ext cx="475075" cy="4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ee the source image">
            <a:extLst>
              <a:ext uri="{FF2B5EF4-FFF2-40B4-BE49-F238E27FC236}">
                <a16:creationId xmlns:a16="http://schemas.microsoft.com/office/drawing/2014/main" id="{652ECBD0-1CDD-43C3-918A-F109821F8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600" y="4042573"/>
            <a:ext cx="583080" cy="40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A074336-7BE2-4EAC-A3BB-C96D6DF866E7}"/>
              </a:ext>
            </a:extLst>
          </p:cNvPr>
          <p:cNvSpPr txBox="1"/>
          <p:nvPr/>
        </p:nvSpPr>
        <p:spPr>
          <a:xfrm>
            <a:off x="4722912" y="4581716"/>
            <a:ext cx="615315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dirty="0"/>
              <a:t>https://ie.linkedin.com/in/mgorge</a:t>
            </a:r>
            <a:endParaRPr lang="en-IE" sz="17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B32C55-BE84-4526-9D1D-CE4C695D2E16}"/>
              </a:ext>
            </a:extLst>
          </p:cNvPr>
          <p:cNvSpPr/>
          <p:nvPr/>
        </p:nvSpPr>
        <p:spPr>
          <a:xfrm>
            <a:off x="3288769" y="1440377"/>
            <a:ext cx="5847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b="1" spc="300" dirty="0">
                <a:solidFill>
                  <a:srgbClr val="BF1E2D"/>
                </a:solidFill>
                <a:cs typeface="Arial" panose="020B0604020202020204" pitchFamily="34" charset="0"/>
              </a:rPr>
              <a:t>Integrated Risk Management SaaS Provider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FD7975-515C-4627-B83F-200BA3CB9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7618" y="2086479"/>
            <a:ext cx="1780186" cy="17862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04D03D-BB0A-4514-856D-C1B1B0715F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0727" y="5177755"/>
            <a:ext cx="2639481" cy="1476232"/>
          </a:xfrm>
          <a:prstGeom prst="rect">
            <a:avLst/>
          </a:prstGeom>
        </p:spPr>
      </p:pic>
      <p:sp>
        <p:nvSpPr>
          <p:cNvPr id="6" name="Subtitle 5">
            <a:extLst>
              <a:ext uri="{FF2B5EF4-FFF2-40B4-BE49-F238E27FC236}">
                <a16:creationId xmlns:a16="http://schemas.microsoft.com/office/drawing/2014/main" id="{8DCDC82C-66EE-4581-8D76-541F5CBDB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9374" y="2211580"/>
            <a:ext cx="6953249" cy="1253893"/>
          </a:xfrm>
        </p:spPr>
        <p:txBody>
          <a:bodyPr>
            <a:normAutofit fontScale="92500" lnSpcReduction="20000"/>
          </a:bodyPr>
          <a:lstStyle/>
          <a:p>
            <a:r>
              <a:rPr lang="en-GB" sz="5400" b="1" dirty="0">
                <a:solidFill>
                  <a:srgbClr val="C00000"/>
                </a:solidFill>
              </a:rPr>
              <a:t>The Cyber Elephant in the Boardroom</a:t>
            </a:r>
            <a:endParaRPr lang="en-I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AE8369-A02F-0421-D962-2AC42A3F4B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6798" y="53759"/>
            <a:ext cx="2938527" cy="1786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4BCFBC-6832-26F8-81FA-996A069582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173" y="4144787"/>
            <a:ext cx="2453440" cy="250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1F19C-33A3-15E8-EF8A-B30957E9D0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17356" y="237115"/>
            <a:ext cx="3025375" cy="3358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E82FDE-24AE-DACF-1418-00B7218513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7895" y="4270664"/>
            <a:ext cx="1545223" cy="2379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AB9E19-D701-F815-5869-FD7CB84DA7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22892" y="4270664"/>
            <a:ext cx="1738935" cy="23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26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12BF64-75DB-0CC2-80D8-D94D152F6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815" y="1215911"/>
            <a:ext cx="8103016" cy="4426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CAB611-582F-8F63-032C-67BE24BA2343}"/>
              </a:ext>
            </a:extLst>
          </p:cNvPr>
          <p:cNvSpPr txBox="1"/>
          <p:nvPr/>
        </p:nvSpPr>
        <p:spPr>
          <a:xfrm>
            <a:off x="169102" y="25745"/>
            <a:ext cx="121322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b="1" spc="300" dirty="0" err="1">
                <a:solidFill>
                  <a:srgbClr val="BF1E2D"/>
                </a:solidFill>
              </a:rPr>
              <a:t>Narcicism</a:t>
            </a:r>
            <a:r>
              <a:rPr lang="en-GB" sz="4000" b="1" spc="300" dirty="0">
                <a:solidFill>
                  <a:srgbClr val="BF1E2D"/>
                </a:solidFill>
              </a:rPr>
              <a:t> Steps – Is ChatGPT really a narcissist?</a:t>
            </a:r>
            <a:endParaRPr lang="en-IE" sz="2400" spc="5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299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66A9C4CA-40A2-9213-6512-E249B101D8D9}"/>
              </a:ext>
            </a:extLst>
          </p:cNvPr>
          <p:cNvSpPr/>
          <p:nvPr/>
        </p:nvSpPr>
        <p:spPr>
          <a:xfrm>
            <a:off x="-12384" y="6365047"/>
            <a:ext cx="5835667" cy="492952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ACE5FADD-EA13-534A-6699-1A40861E1A2C}"/>
              </a:ext>
            </a:extLst>
          </p:cNvPr>
          <p:cNvSpPr/>
          <p:nvPr/>
        </p:nvSpPr>
        <p:spPr>
          <a:xfrm>
            <a:off x="96982" y="6432114"/>
            <a:ext cx="12204383" cy="425885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8F79234-5DCE-61BD-1A4B-0F3D7D38F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5" y="79904"/>
            <a:ext cx="5873101" cy="61565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E05BA2-59A7-CE18-BFD1-9EF126C59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658" y="79904"/>
            <a:ext cx="4125341" cy="628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22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8DE2-CAA5-D0AA-04A5-6E0BBF8F2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508" y="-195148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IAPP – AI Perspectives</a:t>
            </a:r>
            <a:endParaRPr lang="en-IE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66A9C4CA-40A2-9213-6512-E249B101D8D9}"/>
              </a:ext>
            </a:extLst>
          </p:cNvPr>
          <p:cNvSpPr/>
          <p:nvPr/>
        </p:nvSpPr>
        <p:spPr>
          <a:xfrm>
            <a:off x="-12384" y="6686550"/>
            <a:ext cx="5835667" cy="171449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ACE5FADD-EA13-534A-6699-1A40861E1A2C}"/>
              </a:ext>
            </a:extLst>
          </p:cNvPr>
          <p:cNvSpPr/>
          <p:nvPr/>
        </p:nvSpPr>
        <p:spPr>
          <a:xfrm>
            <a:off x="96982" y="6567054"/>
            <a:ext cx="12204383" cy="290945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8CADFF-BC3E-E598-7B02-C24F34591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00" y="841251"/>
            <a:ext cx="4477068" cy="57258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95893C4-704B-5511-E10F-3DC135700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070" y="797296"/>
            <a:ext cx="6535756" cy="581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2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-12384" y="6124507"/>
            <a:ext cx="12204383" cy="733491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011749"/>
            <a:ext cx="6107228" cy="84625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439736" y="2427354"/>
            <a:ext cx="5908042" cy="1053333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1085850" y="37858"/>
            <a:ext cx="1282238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300" dirty="0">
                <a:solidFill>
                  <a:srgbClr val="BF1E2D"/>
                </a:solidFill>
              </a:rPr>
              <a:t>Critical Infrastructure Considerations </a:t>
            </a:r>
            <a:endParaRPr lang="en-IE" sz="4400" b="1" spc="300" dirty="0">
              <a:solidFill>
                <a:srgbClr val="BF1E2D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6E6A750-70D8-441A-8A83-757311499BB5}"/>
              </a:ext>
            </a:extLst>
          </p:cNvPr>
          <p:cNvSpPr/>
          <p:nvPr/>
        </p:nvSpPr>
        <p:spPr>
          <a:xfrm>
            <a:off x="1173308" y="946093"/>
            <a:ext cx="4671578" cy="5320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en-US" sz="2800" b="1" dirty="0">
                <a:solidFill>
                  <a:srgbClr val="C00000"/>
                </a:solidFill>
              </a:rPr>
              <a:t>CI Perspective</a:t>
            </a:r>
            <a:endParaRPr lang="en-IE" altLang="en-US" sz="28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b="1" dirty="0"/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electricity generation and distribution 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telecommunication 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water supply 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agriculture, food production and distribution 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heating (natural gas, fuel oil)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public health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transportation systems (fuel supply, railway network, airports)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financial services</a:t>
            </a:r>
          </a:p>
          <a:p>
            <a:pPr marL="742950" lvl="1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security services (police, military)</a:t>
            </a:r>
          </a:p>
          <a:p>
            <a:pPr>
              <a:lnSpc>
                <a:spcPct val="80000"/>
              </a:lnSpc>
            </a:pPr>
            <a:endParaRPr lang="en-US" altLang="en-US" sz="1600" dirty="0"/>
          </a:p>
          <a:p>
            <a:pPr>
              <a:lnSpc>
                <a:spcPct val="80000"/>
              </a:lnSpc>
            </a:pPr>
            <a:r>
              <a:rPr lang="en-US" altLang="en-US" sz="2000" b="1" dirty="0">
                <a:solidFill>
                  <a:srgbClr val="C00000"/>
                </a:solidFill>
              </a:rPr>
              <a:t>Basic concepts and assumptions</a:t>
            </a:r>
          </a:p>
          <a:p>
            <a:pPr>
              <a:lnSpc>
                <a:spcPct val="80000"/>
              </a:lnSpc>
            </a:pPr>
            <a:endParaRPr lang="en-US" altLang="en-US" sz="1600" b="1" dirty="0"/>
          </a:p>
          <a:p>
            <a:pPr marL="742950" lvl="1" indent="-2857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Citizens take critical infrastructure as a given</a:t>
            </a:r>
          </a:p>
          <a:p>
            <a:pPr lvl="1" algn="just">
              <a:lnSpc>
                <a:spcPct val="80000"/>
              </a:lnSpc>
            </a:pPr>
            <a:endParaRPr lang="en-US" altLang="en-US" sz="1600" dirty="0"/>
          </a:p>
          <a:p>
            <a:pPr marL="742950" lvl="1" indent="-2857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Businesses do not think pro-actively about their dependence on critical infrastructure</a:t>
            </a:r>
          </a:p>
          <a:p>
            <a:pPr lvl="1" algn="just">
              <a:lnSpc>
                <a:spcPct val="80000"/>
              </a:lnSpc>
            </a:pPr>
            <a:endParaRPr lang="en-US" altLang="en-US" sz="1600" dirty="0"/>
          </a:p>
          <a:p>
            <a:pPr marL="742950" lvl="1" indent="-2857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dirty="0"/>
              <a:t>Would be terrorist are looking for ways to exploit these gaps</a:t>
            </a:r>
          </a:p>
          <a:p>
            <a:pPr>
              <a:lnSpc>
                <a:spcPct val="80000"/>
              </a:lnSpc>
            </a:pPr>
            <a:endParaRPr lang="en-IE" altLang="en-US" sz="28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IE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D541BB-DB36-4C08-8C19-F31376791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546375" y="1534233"/>
            <a:ext cx="5555900" cy="395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4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5908042"/>
            <a:ext cx="12204383" cy="949958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5908042"/>
            <a:ext cx="5835667" cy="949957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312732" y="2300350"/>
            <a:ext cx="5908042" cy="1307341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2421463" y="222218"/>
            <a:ext cx="104496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0" b="1" spc="300" dirty="0">
                <a:solidFill>
                  <a:srgbClr val="BF1E2D"/>
                </a:solidFill>
              </a:rPr>
              <a:t>Global Risk Landscape</a:t>
            </a:r>
            <a:endParaRPr lang="en-IE" sz="6000" spc="50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F8DB8F-6F5C-F041-B695-B46C17168A42}"/>
              </a:ext>
            </a:extLst>
          </p:cNvPr>
          <p:cNvSpPr/>
          <p:nvPr/>
        </p:nvSpPr>
        <p:spPr>
          <a:xfrm>
            <a:off x="4929690" y="2157411"/>
            <a:ext cx="2332619" cy="10247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Strategic</a:t>
            </a:r>
          </a:p>
          <a:p>
            <a:pPr algn="ctr"/>
            <a:r>
              <a:rPr lang="en-AU" dirty="0"/>
              <a:t>Geopolitical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65AA30-458D-234B-A7E7-758DDD17DE75}"/>
              </a:ext>
            </a:extLst>
          </p:cNvPr>
          <p:cNvSpPr/>
          <p:nvPr/>
        </p:nvSpPr>
        <p:spPr>
          <a:xfrm>
            <a:off x="4929690" y="4944681"/>
            <a:ext cx="2332619" cy="102475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Reputational</a:t>
            </a:r>
          </a:p>
          <a:p>
            <a:pPr algn="ctr"/>
            <a:r>
              <a:rPr lang="en-AU" dirty="0"/>
              <a:t>Brand Management</a:t>
            </a:r>
          </a:p>
          <a:p>
            <a:pPr algn="ctr"/>
            <a:r>
              <a:rPr lang="en-AU" dirty="0"/>
              <a:t>Quality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F93B82-22F6-5542-B1FA-2AA2C7F707A4}"/>
              </a:ext>
            </a:extLst>
          </p:cNvPr>
          <p:cNvSpPr/>
          <p:nvPr/>
        </p:nvSpPr>
        <p:spPr>
          <a:xfrm>
            <a:off x="7767490" y="3555248"/>
            <a:ext cx="2332619" cy="102475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Financial</a:t>
            </a:r>
          </a:p>
          <a:p>
            <a:pPr algn="ctr"/>
            <a:r>
              <a:rPr lang="en-AU" dirty="0"/>
              <a:t>Operational</a:t>
            </a:r>
          </a:p>
          <a:p>
            <a:pPr algn="ctr"/>
            <a:r>
              <a:rPr lang="en-AU" dirty="0"/>
              <a:t>Contractual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40241A-B59D-C148-A767-F6B08CCC209C}"/>
              </a:ext>
            </a:extLst>
          </p:cNvPr>
          <p:cNvSpPr/>
          <p:nvPr/>
        </p:nvSpPr>
        <p:spPr>
          <a:xfrm>
            <a:off x="2091889" y="3555248"/>
            <a:ext cx="2332619" cy="10247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Cyber</a:t>
            </a:r>
          </a:p>
          <a:p>
            <a:pPr algn="ctr"/>
            <a:r>
              <a:rPr lang="en-AU" dirty="0"/>
              <a:t>IP / ICT</a:t>
            </a:r>
          </a:p>
          <a:p>
            <a:pPr algn="ctr"/>
            <a:r>
              <a:rPr lang="en-AU" dirty="0"/>
              <a:t>DR / BC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5229451-38BD-B74A-A22D-3C2E355CE2C6}"/>
              </a:ext>
            </a:extLst>
          </p:cNvPr>
          <p:cNvSpPr/>
          <p:nvPr/>
        </p:nvSpPr>
        <p:spPr>
          <a:xfrm>
            <a:off x="4929690" y="3556603"/>
            <a:ext cx="2332619" cy="10247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spc="300" dirty="0"/>
              <a:t>RISK AREA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01602ED-CDCF-0748-B4D3-52592FC9DA82}"/>
              </a:ext>
            </a:extLst>
          </p:cNvPr>
          <p:cNvCxnSpPr>
            <a:stCxn id="23" idx="2"/>
          </p:cNvCxnSpPr>
          <p:nvPr/>
        </p:nvCxnSpPr>
        <p:spPr>
          <a:xfrm flipH="1">
            <a:off x="6095999" y="4581362"/>
            <a:ext cx="1" cy="24288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0D5A8D-359A-C146-9A2B-636B6E306186}"/>
              </a:ext>
            </a:extLst>
          </p:cNvPr>
          <p:cNvCxnSpPr>
            <a:stCxn id="23" idx="0"/>
          </p:cNvCxnSpPr>
          <p:nvPr/>
        </p:nvCxnSpPr>
        <p:spPr>
          <a:xfrm flipH="1" flipV="1">
            <a:off x="6095999" y="3294993"/>
            <a:ext cx="1" cy="26161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0C537FA-347D-3341-9DD0-DCFDDE88E6FD}"/>
              </a:ext>
            </a:extLst>
          </p:cNvPr>
          <p:cNvCxnSpPr>
            <a:stCxn id="23" idx="1"/>
          </p:cNvCxnSpPr>
          <p:nvPr/>
        </p:nvCxnSpPr>
        <p:spPr>
          <a:xfrm flipH="1" flipV="1">
            <a:off x="4556234" y="4067627"/>
            <a:ext cx="373456" cy="13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432FD3-7681-A449-A5F9-424DA8E3E47E}"/>
              </a:ext>
            </a:extLst>
          </p:cNvPr>
          <p:cNvCxnSpPr>
            <a:stCxn id="23" idx="3"/>
          </p:cNvCxnSpPr>
          <p:nvPr/>
        </p:nvCxnSpPr>
        <p:spPr>
          <a:xfrm flipV="1">
            <a:off x="7262309" y="4067627"/>
            <a:ext cx="383967" cy="13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316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141027"/>
            <a:ext cx="5835667" cy="716972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430275" y="2417894"/>
            <a:ext cx="5908042" cy="1072254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11351-1FC5-6B4B-753E-F79A5CBA4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936" y="1288472"/>
            <a:ext cx="5336437" cy="5057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733B50-343C-D5BA-70DC-0DB78DF4D4B6}"/>
              </a:ext>
            </a:extLst>
          </p:cNvPr>
          <p:cNvSpPr txBox="1"/>
          <p:nvPr/>
        </p:nvSpPr>
        <p:spPr>
          <a:xfrm>
            <a:off x="1985047" y="113114"/>
            <a:ext cx="99333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0" b="1" spc="300" dirty="0">
                <a:solidFill>
                  <a:srgbClr val="BF1E2D"/>
                </a:solidFill>
              </a:rPr>
              <a:t>Brexit &amp; Data Protection</a:t>
            </a:r>
            <a:endParaRPr lang="en-IE" sz="6000" spc="50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A99259-9EB9-81CD-E8EA-C35EF24BA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55" y="1288472"/>
            <a:ext cx="5210278" cy="475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31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332758"/>
            <a:ext cx="12204383" cy="525241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369627"/>
            <a:ext cx="5835667" cy="488372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721220" y="2708839"/>
            <a:ext cx="5908042" cy="490363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1023505" y="75367"/>
            <a:ext cx="125385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b="1" spc="300" dirty="0">
                <a:solidFill>
                  <a:srgbClr val="BF1E2D"/>
                </a:solidFill>
              </a:rPr>
              <a:t>Geopolitical Impact – Russia&amp; Ukraine</a:t>
            </a:r>
            <a:endParaRPr lang="en-IE" sz="4400" spc="50" dirty="0">
              <a:latin typeface="+mj-lt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8B7D4E9-5EDE-4C6E-8B5F-0FB7B97936C7}"/>
              </a:ext>
            </a:extLst>
          </p:cNvPr>
          <p:cNvGraphicFramePr/>
          <p:nvPr/>
        </p:nvGraphicFramePr>
        <p:xfrm>
          <a:off x="5310331" y="1156991"/>
          <a:ext cx="7335405" cy="4863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4499A90-CE4D-C6CE-1968-DAF75191F9CF}"/>
              </a:ext>
            </a:extLst>
          </p:cNvPr>
          <p:cNvSpPr txBox="1"/>
          <p:nvPr/>
        </p:nvSpPr>
        <p:spPr>
          <a:xfrm>
            <a:off x="930982" y="1959789"/>
            <a:ext cx="536170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IE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Trends in disruptive operations – 2022 Russian attack lines with specific effort around Information disruption, information destruction and information operations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IE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Information operations has been a huge part of the Russians strategy by using social media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IE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Cyber-attacks against Ukrainian Government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IE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 Russia hacktivism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IE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Known attacks against several sectors: 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IE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Energy</a:t>
            </a: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</a:rPr>
              <a:t>,</a:t>
            </a:r>
            <a:r>
              <a:rPr lang="en-IE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transportation, media outlets, financial institutions</a:t>
            </a: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IE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government</a:t>
            </a:r>
          </a:p>
        </p:txBody>
      </p:sp>
    </p:spTree>
    <p:extLst>
      <p:ext uri="{BB962C8B-B14F-4D97-AF65-F5344CB8AC3E}">
        <p14:creationId xmlns:p14="http://schemas.microsoft.com/office/powerpoint/2010/main" val="176668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3A2297-381B-28AB-6125-99776D7D3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169" y="665783"/>
            <a:ext cx="7360028" cy="15621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FEC248-8BE1-BD10-2631-7441A7DEF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09" y="2740051"/>
            <a:ext cx="4259196" cy="31616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B288FC-1828-D7A1-584F-34AA6101E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353" y="2747800"/>
            <a:ext cx="6360680" cy="316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36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468340"/>
            <a:ext cx="12204383" cy="389659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631659"/>
            <a:ext cx="5835667" cy="22634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739404" y="2727023"/>
            <a:ext cx="5908042" cy="453995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9BBE2C-B2EA-460E-9415-66A365492104}"/>
              </a:ext>
            </a:extLst>
          </p:cNvPr>
          <p:cNvSpPr txBox="1"/>
          <p:nvPr/>
        </p:nvSpPr>
        <p:spPr>
          <a:xfrm>
            <a:off x="214617" y="-1"/>
            <a:ext cx="12320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spc="300" dirty="0">
                <a:solidFill>
                  <a:srgbClr val="BF1E2D"/>
                </a:solidFill>
              </a:rPr>
              <a:t>What does Mustard have to do with Global Supply?</a:t>
            </a:r>
            <a:endParaRPr lang="en-IE" sz="3600" spc="5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10ED3B-1A70-9000-357B-F2188DE98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00" y="1018308"/>
            <a:ext cx="4301268" cy="5211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8ADED2-C885-D3F3-C330-FE664B6DC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663" y="1329629"/>
            <a:ext cx="6795885" cy="458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150114"/>
            <a:ext cx="12204383" cy="707886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5932583"/>
            <a:ext cx="5835667" cy="925416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535532" y="2523150"/>
            <a:ext cx="5908042" cy="861742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42287D0-A0E6-48E5-9E94-D7A16D5594AA}"/>
              </a:ext>
            </a:extLst>
          </p:cNvPr>
          <p:cNvSpPr txBox="1">
            <a:spLocks/>
          </p:cNvSpPr>
          <p:nvPr/>
        </p:nvSpPr>
        <p:spPr>
          <a:xfrm>
            <a:off x="1415624" y="1120542"/>
            <a:ext cx="102708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800" dirty="0"/>
          </a:p>
          <a:p>
            <a:endParaRPr lang="en-GB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70421-D3D3-45E3-81A5-F27951433A98}"/>
              </a:ext>
            </a:extLst>
          </p:cNvPr>
          <p:cNvSpPr txBox="1"/>
          <p:nvPr/>
        </p:nvSpPr>
        <p:spPr>
          <a:xfrm>
            <a:off x="849360" y="25745"/>
            <a:ext cx="114520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b="1" spc="300" dirty="0">
                <a:solidFill>
                  <a:srgbClr val="BF1E2D"/>
                </a:solidFill>
              </a:rPr>
              <a:t>Cyber Accountability  – PCI DSS Perspective</a:t>
            </a:r>
            <a:endParaRPr lang="en-IE" sz="2400" spc="50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2C4790-67C8-4CB4-A33F-3CBFACC64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274" y="714381"/>
            <a:ext cx="8102918" cy="5789676"/>
          </a:xfrm>
          <a:prstGeom prst="rect">
            <a:avLst/>
          </a:prstGeom>
        </p:spPr>
      </p:pic>
      <p:sp>
        <p:nvSpPr>
          <p:cNvPr id="9" name="Arrow: Up-Down 8">
            <a:extLst>
              <a:ext uri="{FF2B5EF4-FFF2-40B4-BE49-F238E27FC236}">
                <a16:creationId xmlns:a16="http://schemas.microsoft.com/office/drawing/2014/main" id="{D78569A0-A0AA-4B39-AD0A-594CFB4609A7}"/>
              </a:ext>
            </a:extLst>
          </p:cNvPr>
          <p:cNvSpPr/>
          <p:nvPr/>
        </p:nvSpPr>
        <p:spPr>
          <a:xfrm>
            <a:off x="10566403" y="1211495"/>
            <a:ext cx="319489" cy="4944087"/>
          </a:xfrm>
          <a:prstGeom prst="upDownArrow">
            <a:avLst/>
          </a:prstGeom>
          <a:solidFill>
            <a:srgbClr val="CC0000"/>
          </a:solidFill>
          <a:ln>
            <a:solidFill>
              <a:srgbClr val="660066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glow rad="101600">
              <a:srgbClr val="660066">
                <a:alpha val="75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 dirty="0">
              <a:solidFill>
                <a:srgbClr val="660066"/>
              </a:solidFill>
              <a:effectLst>
                <a:innerShdw blurRad="63500" dist="50800" dir="13500000">
                  <a:schemeClr val="bg1">
                    <a:lumMod val="65000"/>
                    <a:alpha val="50000"/>
                  </a:schemeClr>
                </a:inn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6488E8-41CD-4A80-8829-B8666D1147F2}"/>
              </a:ext>
            </a:extLst>
          </p:cNvPr>
          <p:cNvSpPr txBox="1"/>
          <p:nvPr/>
        </p:nvSpPr>
        <p:spPr>
          <a:xfrm rot="16200000">
            <a:off x="8750409" y="3026373"/>
            <a:ext cx="5210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Accountability  Compliance/Governance</a:t>
            </a:r>
            <a:endParaRPr lang="en-IE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7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445C3-22F5-BAA8-2112-CAF9F14A1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853DACE-CACC-280F-1862-1C0ABC0A2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56" y="239684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784F3B-4999-DA15-A207-038237E35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643" y="1745037"/>
            <a:ext cx="5887599" cy="4515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ABFB9A-CBDA-1BBE-BC89-80EAB5AEE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993" y="1745037"/>
            <a:ext cx="4564267" cy="451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48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C90C19-9FEE-4AD8-A4EA-46E2AF9F5FC7}"/>
              </a:ext>
            </a:extLst>
          </p:cNvPr>
          <p:cNvSpPr txBox="1"/>
          <p:nvPr/>
        </p:nvSpPr>
        <p:spPr>
          <a:xfrm>
            <a:off x="745263" y="-1085781"/>
            <a:ext cx="10766664" cy="1863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endParaRPr lang="en-US" sz="4950" b="1" dirty="0"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en-IE" sz="2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sz="4000" b="1" dirty="0">
                <a:solidFill>
                  <a:srgbClr val="C00000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Risk Professionals talk about Risk</a:t>
            </a:r>
            <a:r>
              <a:rPr lang="en-US" sz="2400" b="1" dirty="0">
                <a:solidFill>
                  <a:srgbClr val="C00000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A49753-F79B-4BE9-B417-2299F56AD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249" y="889364"/>
            <a:ext cx="9765672" cy="5404586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26E18D01-297B-4DEF-890B-0C9A32D301AF}"/>
              </a:ext>
            </a:extLst>
          </p:cNvPr>
          <p:cNvSpPr/>
          <p:nvPr/>
        </p:nvSpPr>
        <p:spPr>
          <a:xfrm>
            <a:off x="-12384" y="6480083"/>
            <a:ext cx="12204383" cy="377915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FBA1865A-D439-4F27-8FCB-820A685CC692}"/>
              </a:ext>
            </a:extLst>
          </p:cNvPr>
          <p:cNvSpPr/>
          <p:nvPr/>
        </p:nvSpPr>
        <p:spPr>
          <a:xfrm>
            <a:off x="-12384" y="6443083"/>
            <a:ext cx="6107228" cy="414915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3B901A00-2222-4A5D-BD17-D35B04AF7A01}"/>
              </a:ext>
            </a:extLst>
          </p:cNvPr>
          <p:cNvSpPr/>
          <p:nvPr/>
        </p:nvSpPr>
        <p:spPr>
          <a:xfrm rot="5400000">
            <a:off x="-2439736" y="2427354"/>
            <a:ext cx="5908042" cy="1053333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49193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2767A-C436-BAC7-5D25-C9B8F03A3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F6DCBAB-D616-BFCC-755F-9C4BCA64848D}"/>
              </a:ext>
            </a:extLst>
          </p:cNvPr>
          <p:cNvSpPr txBox="1"/>
          <p:nvPr/>
        </p:nvSpPr>
        <p:spPr>
          <a:xfrm>
            <a:off x="910040" y="-415221"/>
            <a:ext cx="10766664" cy="2537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endParaRPr lang="en-US" sz="4950" b="1" dirty="0"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en-IE" sz="2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sz="4000" b="1" dirty="0">
                <a:solidFill>
                  <a:srgbClr val="C00000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time I was walked out of the Boardroom…..</a:t>
            </a:r>
            <a:endParaRPr lang="en-IE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51FE794-B4EA-4BD8-93B9-A95122B29333}"/>
              </a:ext>
            </a:extLst>
          </p:cNvPr>
          <p:cNvSpPr/>
          <p:nvPr/>
        </p:nvSpPr>
        <p:spPr>
          <a:xfrm>
            <a:off x="-12384" y="6480083"/>
            <a:ext cx="12204383" cy="377915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F0525DD9-0DAE-4761-8D1B-99FC643DDD54}"/>
              </a:ext>
            </a:extLst>
          </p:cNvPr>
          <p:cNvSpPr/>
          <p:nvPr/>
        </p:nvSpPr>
        <p:spPr>
          <a:xfrm>
            <a:off x="-12384" y="6443083"/>
            <a:ext cx="6107228" cy="414915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EF1A21B-95DE-68FF-5E9B-CCAE953B09BE}"/>
              </a:ext>
            </a:extLst>
          </p:cNvPr>
          <p:cNvSpPr/>
          <p:nvPr/>
        </p:nvSpPr>
        <p:spPr>
          <a:xfrm rot="5400000">
            <a:off x="-2439736" y="2427354"/>
            <a:ext cx="5908042" cy="1053333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Graphic 7" descr="Shoe footprints with solid fill">
            <a:extLst>
              <a:ext uri="{FF2B5EF4-FFF2-40B4-BE49-F238E27FC236}">
                <a16:creationId xmlns:a16="http://schemas.microsoft.com/office/drawing/2014/main" id="{1510C16E-F046-CF54-4674-841EBED4E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0585" y="2994443"/>
            <a:ext cx="3105574" cy="310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84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 flipV="1">
            <a:off x="96982" y="6857999"/>
            <a:ext cx="12204383" cy="374363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 flipV="1">
            <a:off x="-12384" y="6857999"/>
            <a:ext cx="5835667" cy="23098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 flipV="1">
            <a:off x="-3200704" y="2719719"/>
            <a:ext cx="5908042" cy="468603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851189B-497F-4F35-9AB1-EE4CC628DB98}"/>
              </a:ext>
            </a:extLst>
          </p:cNvPr>
          <p:cNvSpPr/>
          <p:nvPr/>
        </p:nvSpPr>
        <p:spPr>
          <a:xfrm>
            <a:off x="2858934" y="364803"/>
            <a:ext cx="7950200" cy="777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9D47BB-7305-4636-BC4A-13EBCB1B7ADB}"/>
              </a:ext>
            </a:extLst>
          </p:cNvPr>
          <p:cNvSpPr/>
          <p:nvPr/>
        </p:nvSpPr>
        <p:spPr>
          <a:xfrm>
            <a:off x="2858934" y="1680803"/>
            <a:ext cx="7950200" cy="777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AA76DD1-4D87-4F8B-8839-1C51E215B4A3}"/>
              </a:ext>
            </a:extLst>
          </p:cNvPr>
          <p:cNvSpPr/>
          <p:nvPr/>
        </p:nvSpPr>
        <p:spPr>
          <a:xfrm>
            <a:off x="2858934" y="3023053"/>
            <a:ext cx="7950200" cy="777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10C6007-0D4B-4208-BF63-4B7642897AE0}"/>
              </a:ext>
            </a:extLst>
          </p:cNvPr>
          <p:cNvSpPr/>
          <p:nvPr/>
        </p:nvSpPr>
        <p:spPr>
          <a:xfrm>
            <a:off x="2858934" y="4377153"/>
            <a:ext cx="7950200" cy="777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BAFA351-1C2B-4FEA-825F-ADDA59D839EC}"/>
              </a:ext>
            </a:extLst>
          </p:cNvPr>
          <p:cNvSpPr/>
          <p:nvPr/>
        </p:nvSpPr>
        <p:spPr>
          <a:xfrm>
            <a:off x="2858934" y="5653503"/>
            <a:ext cx="7950200" cy="777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CEB346A-A902-4070-A0EE-0AF62A23523A}"/>
              </a:ext>
            </a:extLst>
          </p:cNvPr>
          <p:cNvSpPr/>
          <p:nvPr/>
        </p:nvSpPr>
        <p:spPr>
          <a:xfrm>
            <a:off x="2136271" y="145690"/>
            <a:ext cx="1215250" cy="121525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927DBB-B550-423A-831B-86F5AD9F3893}"/>
              </a:ext>
            </a:extLst>
          </p:cNvPr>
          <p:cNvSpPr/>
          <p:nvPr/>
        </p:nvSpPr>
        <p:spPr>
          <a:xfrm>
            <a:off x="2149709" y="1479899"/>
            <a:ext cx="1215250" cy="121525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DF3097E-B68E-430E-ADC7-3E2B9C6B753F}"/>
              </a:ext>
            </a:extLst>
          </p:cNvPr>
          <p:cNvSpPr/>
          <p:nvPr/>
        </p:nvSpPr>
        <p:spPr>
          <a:xfrm>
            <a:off x="2149709" y="2817275"/>
            <a:ext cx="1215250" cy="121525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4B7D54D-C4BF-422E-B198-81789C2EEF72}"/>
              </a:ext>
            </a:extLst>
          </p:cNvPr>
          <p:cNvSpPr/>
          <p:nvPr/>
        </p:nvSpPr>
        <p:spPr>
          <a:xfrm>
            <a:off x="2139682" y="4158040"/>
            <a:ext cx="1215250" cy="121525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4E17B16-AC87-4223-8E70-8FE07C47FCB6}"/>
              </a:ext>
            </a:extLst>
          </p:cNvPr>
          <p:cNvSpPr/>
          <p:nvPr/>
        </p:nvSpPr>
        <p:spPr>
          <a:xfrm>
            <a:off x="2139682" y="5446258"/>
            <a:ext cx="1215250" cy="121525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2" name="Graphic 31" descr="Sad face with solid fill">
            <a:extLst>
              <a:ext uri="{FF2B5EF4-FFF2-40B4-BE49-F238E27FC236}">
                <a16:creationId xmlns:a16="http://schemas.microsoft.com/office/drawing/2014/main" id="{04CC1B4E-EF00-40DC-91C0-87F0FC021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882" y="4309801"/>
            <a:ext cx="914400" cy="914400"/>
          </a:xfrm>
          <a:prstGeom prst="rect">
            <a:avLst/>
          </a:prstGeom>
        </p:spPr>
      </p:pic>
      <p:pic>
        <p:nvPicPr>
          <p:cNvPr id="33" name="Graphic 32" descr="Raised hand">
            <a:extLst>
              <a:ext uri="{FF2B5EF4-FFF2-40B4-BE49-F238E27FC236}">
                <a16:creationId xmlns:a16="http://schemas.microsoft.com/office/drawing/2014/main" id="{CA25E530-BB58-4EF0-9A01-16610037D9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4958" y="350039"/>
            <a:ext cx="777875" cy="777875"/>
          </a:xfrm>
          <a:prstGeom prst="rect">
            <a:avLst/>
          </a:prstGeom>
        </p:spPr>
      </p:pic>
      <p:pic>
        <p:nvPicPr>
          <p:cNvPr id="34" name="Graphic 33" descr="Thumbs up sign">
            <a:extLst>
              <a:ext uri="{FF2B5EF4-FFF2-40B4-BE49-F238E27FC236}">
                <a16:creationId xmlns:a16="http://schemas.microsoft.com/office/drawing/2014/main" id="{27F82229-F365-40A8-B16A-C40ED9687F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10121" y="5571283"/>
            <a:ext cx="914400" cy="914400"/>
          </a:xfrm>
          <a:prstGeom prst="rect">
            <a:avLst/>
          </a:prstGeom>
        </p:spPr>
      </p:pic>
      <p:pic>
        <p:nvPicPr>
          <p:cNvPr id="35" name="Graphic 34" descr="Scales of justice">
            <a:extLst>
              <a:ext uri="{FF2B5EF4-FFF2-40B4-BE49-F238E27FC236}">
                <a16:creationId xmlns:a16="http://schemas.microsoft.com/office/drawing/2014/main" id="{CB3D224D-7B4E-4F8B-8354-B319B0A1C3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00134" y="2896053"/>
            <a:ext cx="914400" cy="914400"/>
          </a:xfrm>
          <a:prstGeom prst="rect">
            <a:avLst/>
          </a:prstGeom>
        </p:spPr>
      </p:pic>
      <p:pic>
        <p:nvPicPr>
          <p:cNvPr id="36" name="Graphic 35" descr="Clenched Fist">
            <a:extLst>
              <a:ext uri="{FF2B5EF4-FFF2-40B4-BE49-F238E27FC236}">
                <a16:creationId xmlns:a16="http://schemas.microsoft.com/office/drawing/2014/main" id="{E7C2A609-8B5D-41FE-9CFC-1CB0EA0050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81025" y="1605514"/>
            <a:ext cx="914400" cy="914400"/>
          </a:xfrm>
          <a:prstGeom prst="rect">
            <a:avLst/>
          </a:prstGeom>
        </p:spPr>
      </p:pic>
      <p:pic>
        <p:nvPicPr>
          <p:cNvPr id="37" name="Graphic 36" descr="No sign">
            <a:extLst>
              <a:ext uri="{FF2B5EF4-FFF2-40B4-BE49-F238E27FC236}">
                <a16:creationId xmlns:a16="http://schemas.microsoft.com/office/drawing/2014/main" id="{44F00CD9-7ACC-4F59-AAFC-AE46B6A6A7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16418" y="212351"/>
            <a:ext cx="1053250" cy="105325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A407FC4-FFDF-4469-B27E-A4C75E279E94}"/>
              </a:ext>
            </a:extLst>
          </p:cNvPr>
          <p:cNvSpPr txBox="1"/>
          <p:nvPr/>
        </p:nvSpPr>
        <p:spPr>
          <a:xfrm>
            <a:off x="3448709" y="491705"/>
            <a:ext cx="15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spc="300" dirty="0">
                <a:solidFill>
                  <a:schemeClr val="bg1"/>
                </a:solidFill>
              </a:rPr>
              <a:t>DENIAL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FCDDBA-6F57-4BC0-B9CE-9FFED962487D}"/>
              </a:ext>
            </a:extLst>
          </p:cNvPr>
          <p:cNvSpPr txBox="1"/>
          <p:nvPr/>
        </p:nvSpPr>
        <p:spPr>
          <a:xfrm>
            <a:off x="3469771" y="1807705"/>
            <a:ext cx="15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spc="300" dirty="0">
                <a:solidFill>
                  <a:schemeClr val="bg1"/>
                </a:solidFill>
              </a:rPr>
              <a:t>ANGER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539FECC-6168-41B0-9DD1-39D9ED3FBF0F}"/>
              </a:ext>
            </a:extLst>
          </p:cNvPr>
          <p:cNvSpPr txBox="1"/>
          <p:nvPr/>
        </p:nvSpPr>
        <p:spPr>
          <a:xfrm>
            <a:off x="3469771" y="3180338"/>
            <a:ext cx="2599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spc="300" dirty="0">
                <a:solidFill>
                  <a:schemeClr val="bg1"/>
                </a:solidFill>
              </a:rPr>
              <a:t>BARGAINING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89B76B8-99D7-41E7-8B15-7450C877F52B}"/>
              </a:ext>
            </a:extLst>
          </p:cNvPr>
          <p:cNvSpPr txBox="1"/>
          <p:nvPr/>
        </p:nvSpPr>
        <p:spPr>
          <a:xfrm>
            <a:off x="3469771" y="4478904"/>
            <a:ext cx="2459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spc="300" dirty="0">
                <a:solidFill>
                  <a:schemeClr val="bg1"/>
                </a:solidFill>
              </a:rPr>
              <a:t>DEPRESSION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01E6057-0EA3-4E77-B8F4-ED64785F8CDA}"/>
              </a:ext>
            </a:extLst>
          </p:cNvPr>
          <p:cNvSpPr txBox="1"/>
          <p:nvPr/>
        </p:nvSpPr>
        <p:spPr>
          <a:xfrm>
            <a:off x="3469771" y="5758803"/>
            <a:ext cx="2599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spc="300" dirty="0">
                <a:solidFill>
                  <a:schemeClr val="bg1"/>
                </a:solidFill>
              </a:rPr>
              <a:t>ACCEPTANCE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56362AC-8D79-41A7-A349-975D02A64946}"/>
              </a:ext>
            </a:extLst>
          </p:cNvPr>
          <p:cNvSpPr txBox="1"/>
          <p:nvPr/>
        </p:nvSpPr>
        <p:spPr>
          <a:xfrm>
            <a:off x="6593046" y="477366"/>
            <a:ext cx="4177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solidFill>
                  <a:schemeClr val="bg1"/>
                </a:solidFill>
              </a:rPr>
              <a:t>Cyber ? – It doesn't apply to me, ask my managers and lines of business !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92C16D8-E387-47D3-A9C9-E64940CCBC19}"/>
              </a:ext>
            </a:extLst>
          </p:cNvPr>
          <p:cNvSpPr txBox="1"/>
          <p:nvPr/>
        </p:nvSpPr>
        <p:spPr>
          <a:xfrm>
            <a:off x="6579608" y="1782554"/>
            <a:ext cx="4177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solidFill>
                  <a:schemeClr val="bg1"/>
                </a:solidFill>
              </a:rPr>
              <a:t>It isn’t fair – we’re trying to grow a business and create jobs here. Back off with your cyber nonsense !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72075C-4E74-42C2-BE06-6480D5DA07FC}"/>
              </a:ext>
            </a:extLst>
          </p:cNvPr>
          <p:cNvSpPr txBox="1"/>
          <p:nvPr/>
        </p:nvSpPr>
        <p:spPr>
          <a:xfrm>
            <a:off x="6631924" y="3042233"/>
            <a:ext cx="41772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solidFill>
                  <a:schemeClr val="bg1"/>
                </a:solidFill>
              </a:rPr>
              <a:t>I’ll do some of it – it’ll be sort of compliance “a la carte” just to fend off regulators and governing bodies. That should do the job!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F9F226-C814-4898-9B8D-565AACEE5916}"/>
              </a:ext>
            </a:extLst>
          </p:cNvPr>
          <p:cNvSpPr txBox="1"/>
          <p:nvPr/>
        </p:nvSpPr>
        <p:spPr>
          <a:xfrm>
            <a:off x="6631924" y="4403403"/>
            <a:ext cx="41772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solidFill>
                  <a:schemeClr val="bg1"/>
                </a:solidFill>
              </a:rPr>
              <a:t>I’ll never get there – it’s not just laws &amp; standards, but also documentation, technical investment, ongoing monitoring. I just can’t!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7A8EDD2-7D3C-4B39-BED0-DF571130E2C7}"/>
              </a:ext>
            </a:extLst>
          </p:cNvPr>
          <p:cNvSpPr txBox="1"/>
          <p:nvPr/>
        </p:nvSpPr>
        <p:spPr>
          <a:xfrm>
            <a:off x="6746763" y="5659151"/>
            <a:ext cx="41772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solidFill>
                  <a:schemeClr val="bg1"/>
                </a:solidFill>
              </a:rPr>
              <a:t>It’ll be okay! – it’s not rocket science, we’re doing a good bit already and we can now bridge the gap and stay ahead !</a:t>
            </a:r>
          </a:p>
        </p:txBody>
      </p:sp>
    </p:spTree>
    <p:extLst>
      <p:ext uri="{BB962C8B-B14F-4D97-AF65-F5344CB8AC3E}">
        <p14:creationId xmlns:p14="http://schemas.microsoft.com/office/powerpoint/2010/main" val="13555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2891D2E-338A-4AC1-BCB8-01F8C2BCDCC6}"/>
              </a:ext>
            </a:extLst>
          </p:cNvPr>
          <p:cNvSpPr/>
          <p:nvPr/>
        </p:nvSpPr>
        <p:spPr>
          <a:xfrm>
            <a:off x="351460" y="795130"/>
            <a:ext cx="2052016" cy="4840126"/>
          </a:xfrm>
          <a:prstGeom prst="rect">
            <a:avLst/>
          </a:prstGeom>
          <a:solidFill>
            <a:srgbClr val="700000">
              <a:alpha val="50196"/>
            </a:srgbClr>
          </a:solidFill>
          <a:ln w="28575">
            <a:solidFill>
              <a:srgbClr val="7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1200"/>
              </a:spcBef>
            </a:pPr>
            <a:endParaRPr lang="en-IE" sz="1350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IE" sz="1350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IE" sz="1350" dirty="0">
              <a:solidFill>
                <a:schemeClr val="tx1"/>
              </a:solidFill>
            </a:endParaRPr>
          </a:p>
          <a:p>
            <a:endParaRPr lang="en-IE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</a:pPr>
            <a:endParaRPr lang="en-IE" b="1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en-IE" sz="1700" dirty="0">
                <a:solidFill>
                  <a:schemeClr val="tx1"/>
                </a:solidFill>
              </a:rPr>
              <a:t>- Access to building</a:t>
            </a:r>
          </a:p>
          <a:p>
            <a:pPr>
              <a:spcBef>
                <a:spcPts val="1200"/>
              </a:spcBef>
            </a:pPr>
            <a:r>
              <a:rPr lang="en-IE" sz="1700" dirty="0">
                <a:solidFill>
                  <a:schemeClr val="tx1"/>
                </a:solidFill>
              </a:rPr>
              <a:t>- Physical Assets</a:t>
            </a:r>
          </a:p>
          <a:p>
            <a:pPr>
              <a:spcBef>
                <a:spcPts val="1200"/>
              </a:spcBef>
            </a:pPr>
            <a:r>
              <a:rPr lang="en-IE" sz="1700" dirty="0">
                <a:solidFill>
                  <a:schemeClr val="tx1"/>
                </a:solidFill>
              </a:rPr>
              <a:t>- IT Hardware</a:t>
            </a:r>
          </a:p>
          <a:p>
            <a:pPr>
              <a:spcBef>
                <a:spcPts val="1200"/>
              </a:spcBef>
            </a:pPr>
            <a:r>
              <a:rPr lang="en-IE" sz="1700" dirty="0">
                <a:solidFill>
                  <a:schemeClr val="tx1"/>
                </a:solidFill>
              </a:rPr>
              <a:t>- Vehicle Fleet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FC68AEB-E9D4-4482-BD66-487B0A287B4F}"/>
              </a:ext>
            </a:extLst>
          </p:cNvPr>
          <p:cNvSpPr/>
          <p:nvPr/>
        </p:nvSpPr>
        <p:spPr>
          <a:xfrm>
            <a:off x="2796209" y="795130"/>
            <a:ext cx="2052016" cy="4840126"/>
          </a:xfrm>
          <a:prstGeom prst="rect">
            <a:avLst/>
          </a:prstGeom>
          <a:solidFill>
            <a:srgbClr val="8E0000">
              <a:alpha val="50196"/>
            </a:srgbClr>
          </a:solidFill>
          <a:ln w="28575"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IE" sz="1350" dirty="0"/>
          </a:p>
          <a:p>
            <a:endParaRPr lang="en-IE" sz="1350" dirty="0"/>
          </a:p>
          <a:p>
            <a:endParaRPr lang="en-IE" sz="1350" dirty="0">
              <a:solidFill>
                <a:schemeClr val="tx1"/>
              </a:solidFill>
            </a:endParaRPr>
          </a:p>
          <a:p>
            <a:endParaRPr lang="en-IE" sz="135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IE" sz="1350" dirty="0">
              <a:solidFill>
                <a:schemeClr val="tx1"/>
              </a:solidFill>
            </a:endParaRPr>
          </a:p>
          <a:p>
            <a:endParaRPr lang="en-IE" b="1" dirty="0">
              <a:solidFill>
                <a:schemeClr val="tx1"/>
              </a:solidFill>
            </a:endParaRPr>
          </a:p>
          <a:p>
            <a:endParaRPr lang="en-IE" b="1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Permanent &amp; Contract Staff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Partners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- 3</a:t>
            </a:r>
            <a:r>
              <a:rPr lang="en-IE" sz="1700" baseline="30000" dirty="0">
                <a:solidFill>
                  <a:schemeClr val="tx1"/>
                </a:solidFill>
              </a:rPr>
              <a:t>rd</a:t>
            </a:r>
            <a:r>
              <a:rPr lang="en-IE" sz="1700" dirty="0">
                <a:solidFill>
                  <a:schemeClr val="tx1"/>
                </a:solidFill>
              </a:rPr>
              <a:t> Part Employees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Visitors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Special Events Security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9278715-D9AC-49EB-A85E-F6202D9C68EF}"/>
              </a:ext>
            </a:extLst>
          </p:cNvPr>
          <p:cNvSpPr/>
          <p:nvPr/>
        </p:nvSpPr>
        <p:spPr>
          <a:xfrm>
            <a:off x="5215558" y="795130"/>
            <a:ext cx="2052016" cy="4840126"/>
          </a:xfrm>
          <a:prstGeom prst="rect">
            <a:avLst/>
          </a:prstGeom>
          <a:solidFill>
            <a:srgbClr val="AC0000">
              <a:alpha val="50196"/>
            </a:srgbClr>
          </a:solidFill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IE" sz="1350" dirty="0"/>
          </a:p>
          <a:p>
            <a:endParaRPr lang="en-IE" sz="1350" dirty="0"/>
          </a:p>
          <a:p>
            <a:endParaRPr lang="en-IE" sz="1350" dirty="0"/>
          </a:p>
          <a:p>
            <a:endParaRPr lang="en-IE" sz="1350" dirty="0"/>
          </a:p>
          <a:p>
            <a:endParaRPr lang="en-IE" sz="1350" dirty="0"/>
          </a:p>
          <a:p>
            <a:endParaRPr lang="en-IE" sz="1350" dirty="0">
              <a:solidFill>
                <a:schemeClr val="tx1"/>
              </a:solidFill>
            </a:endParaRPr>
          </a:p>
          <a:p>
            <a:endParaRPr lang="en-IE" b="1" dirty="0">
              <a:solidFill>
                <a:schemeClr val="tx1"/>
              </a:solidFill>
            </a:endParaRPr>
          </a:p>
          <a:p>
            <a:endParaRPr lang="en-IE" b="1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Trade Secrets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Employee Data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Database</a:t>
            </a:r>
          </a:p>
          <a:p>
            <a:endParaRPr lang="en-IE" sz="1700" dirty="0">
              <a:solidFill>
                <a:schemeClr val="tx1"/>
              </a:solidFill>
            </a:endParaRPr>
          </a:p>
          <a:p>
            <a:r>
              <a:rPr lang="en-IE" sz="1700" dirty="0">
                <a:solidFill>
                  <a:schemeClr val="tx1"/>
                </a:solidFill>
              </a:rPr>
              <a:t>- Customer Data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7D384C-E2D5-4A93-9588-9E828306F05B}"/>
              </a:ext>
            </a:extLst>
          </p:cNvPr>
          <p:cNvSpPr/>
          <p:nvPr/>
        </p:nvSpPr>
        <p:spPr>
          <a:xfrm>
            <a:off x="7634907" y="795130"/>
            <a:ext cx="2052016" cy="4840126"/>
          </a:xfrm>
          <a:prstGeom prst="rect">
            <a:avLst/>
          </a:prstGeom>
          <a:solidFill>
            <a:srgbClr val="DA0000">
              <a:alpha val="50196"/>
            </a:srgbClr>
          </a:solidFill>
          <a:ln w="28575">
            <a:solidFill>
              <a:srgbClr val="D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AU" sz="1350" dirty="0"/>
          </a:p>
          <a:p>
            <a:endParaRPr lang="en-AU" sz="1350" dirty="0"/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IE" sz="1400" dirty="0">
              <a:solidFill>
                <a:schemeClr val="tx1"/>
              </a:solidFill>
            </a:endParaRPr>
          </a:p>
          <a:p>
            <a:endParaRPr lang="en-AU" sz="1700" b="1" dirty="0">
              <a:solidFill>
                <a:schemeClr val="tx1"/>
              </a:solidFill>
            </a:endParaRPr>
          </a:p>
          <a:p>
            <a:endParaRPr lang="en-AU" sz="1700" b="1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Networks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Remote Sites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Remote Users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</a:t>
            </a:r>
            <a:r>
              <a:rPr lang="en-AU" sz="1600" dirty="0">
                <a:solidFill>
                  <a:schemeClr val="tx1"/>
                </a:solidFill>
              </a:rPr>
              <a:t>Application Security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Website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Intranet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7DFB29E-667B-4CC1-A561-A51DF36FC399}"/>
              </a:ext>
            </a:extLst>
          </p:cNvPr>
          <p:cNvSpPr/>
          <p:nvPr/>
        </p:nvSpPr>
        <p:spPr>
          <a:xfrm>
            <a:off x="10066956" y="795130"/>
            <a:ext cx="2052016" cy="4840126"/>
          </a:xfrm>
          <a:prstGeom prst="rect">
            <a:avLst/>
          </a:prstGeom>
          <a:solidFill>
            <a:srgbClr val="FF1111">
              <a:alpha val="50196"/>
            </a:srgbClr>
          </a:solidFill>
          <a:ln w="28575">
            <a:solidFill>
              <a:srgbClr val="FF11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350" dirty="0">
              <a:solidFill>
                <a:schemeClr val="tx1"/>
              </a:solidFill>
            </a:endParaRPr>
          </a:p>
          <a:p>
            <a:endParaRPr lang="en-AU" sz="1700" b="1" dirty="0">
              <a:solidFill>
                <a:schemeClr val="tx1"/>
              </a:solidFill>
            </a:endParaRPr>
          </a:p>
          <a:p>
            <a:endParaRPr lang="en-AU" sz="1700" b="1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Documentation &amp; Work Procedures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Emergency Response Plans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Business Continuity Plans</a:t>
            </a:r>
          </a:p>
          <a:p>
            <a:endParaRPr lang="en-AU" sz="1700" dirty="0">
              <a:solidFill>
                <a:schemeClr val="tx1"/>
              </a:solidFill>
            </a:endParaRPr>
          </a:p>
          <a:p>
            <a:r>
              <a:rPr lang="en-AU" sz="1700" dirty="0">
                <a:solidFill>
                  <a:schemeClr val="tx1"/>
                </a:solidFill>
              </a:rPr>
              <a:t>- Disaster Recovery Plans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2FB393-420A-4362-B976-69B79E8D9F05}"/>
              </a:ext>
            </a:extLst>
          </p:cNvPr>
          <p:cNvSpPr/>
          <p:nvPr/>
        </p:nvSpPr>
        <p:spPr>
          <a:xfrm>
            <a:off x="542581" y="5635256"/>
            <a:ext cx="1669774" cy="545432"/>
          </a:xfrm>
          <a:prstGeom prst="rect">
            <a:avLst/>
          </a:prstGeom>
          <a:solidFill>
            <a:srgbClr val="7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dirty="0"/>
              <a:t>Operations Manager, Security Staff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F1B4D5-17DA-4B34-87C8-D333ED5FC068}"/>
              </a:ext>
            </a:extLst>
          </p:cNvPr>
          <p:cNvSpPr/>
          <p:nvPr/>
        </p:nvSpPr>
        <p:spPr>
          <a:xfrm>
            <a:off x="2987330" y="5635256"/>
            <a:ext cx="1669774" cy="545432"/>
          </a:xfrm>
          <a:prstGeom prst="rect">
            <a:avLst/>
          </a:prstGeom>
          <a:solidFill>
            <a:srgbClr val="8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dirty="0"/>
              <a:t>HR, Security Staff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062419-8C3D-443A-B208-8F4EB0651C9F}"/>
              </a:ext>
            </a:extLst>
          </p:cNvPr>
          <p:cNvSpPr/>
          <p:nvPr/>
        </p:nvSpPr>
        <p:spPr>
          <a:xfrm>
            <a:off x="5406679" y="5645889"/>
            <a:ext cx="1669774" cy="545432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dirty="0"/>
              <a:t>HR, IT Team &amp; Manager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B66CDA-A061-420B-87A5-29F237E24E93}"/>
              </a:ext>
            </a:extLst>
          </p:cNvPr>
          <p:cNvSpPr/>
          <p:nvPr/>
        </p:nvSpPr>
        <p:spPr>
          <a:xfrm>
            <a:off x="7826028" y="5635256"/>
            <a:ext cx="1669774" cy="545432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dirty="0"/>
              <a:t>IT Team &amp; Manager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85F320-FAA4-4653-AB43-07E9089D4611}"/>
              </a:ext>
            </a:extLst>
          </p:cNvPr>
          <p:cNvSpPr/>
          <p:nvPr/>
        </p:nvSpPr>
        <p:spPr>
          <a:xfrm>
            <a:off x="10270777" y="5645889"/>
            <a:ext cx="1669774" cy="545432"/>
          </a:xfrm>
          <a:prstGeom prst="rect">
            <a:avLst/>
          </a:prstGeom>
          <a:solidFill>
            <a:srgbClr val="FF11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dirty="0"/>
              <a:t>Operation Manager, IT Team, HR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7DDA6B-C078-4213-AC40-165B1A0A2D42}"/>
              </a:ext>
            </a:extLst>
          </p:cNvPr>
          <p:cNvSpPr/>
          <p:nvPr/>
        </p:nvSpPr>
        <p:spPr>
          <a:xfrm>
            <a:off x="524946" y="107608"/>
            <a:ext cx="1694225" cy="169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777ABD-B440-40AF-9EFD-D8117B4B0387}"/>
              </a:ext>
            </a:extLst>
          </p:cNvPr>
          <p:cNvSpPr/>
          <p:nvPr/>
        </p:nvSpPr>
        <p:spPr>
          <a:xfrm>
            <a:off x="2957925" y="104023"/>
            <a:ext cx="1694225" cy="169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381397-000C-4211-B028-74C4522DD59E}"/>
              </a:ext>
            </a:extLst>
          </p:cNvPr>
          <p:cNvSpPr/>
          <p:nvPr/>
        </p:nvSpPr>
        <p:spPr>
          <a:xfrm>
            <a:off x="10250847" y="101449"/>
            <a:ext cx="1694225" cy="169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775619D-989A-4F50-9C4A-864AF5555326}"/>
              </a:ext>
            </a:extLst>
          </p:cNvPr>
          <p:cNvSpPr/>
          <p:nvPr/>
        </p:nvSpPr>
        <p:spPr>
          <a:xfrm>
            <a:off x="7819873" y="101450"/>
            <a:ext cx="1694225" cy="169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4104F2D-2AA2-4F3C-9BA9-06C640288A45}"/>
              </a:ext>
            </a:extLst>
          </p:cNvPr>
          <p:cNvSpPr/>
          <p:nvPr/>
        </p:nvSpPr>
        <p:spPr>
          <a:xfrm>
            <a:off x="5388899" y="107608"/>
            <a:ext cx="1694225" cy="169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C0E712D6-1B41-4E8E-8389-F73E9C6CD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2" y="164060"/>
            <a:ext cx="1595088" cy="1595088"/>
          </a:xfrm>
          <a:prstGeom prst="rect">
            <a:avLst/>
          </a:prstGeom>
        </p:spPr>
      </p:pic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12E6CEEB-932F-4A74-8E23-056D89D91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699" y="180271"/>
            <a:ext cx="1578878" cy="1578878"/>
          </a:xfrm>
          <a:prstGeom prst="rect">
            <a:avLst/>
          </a:prstGeom>
        </p:spPr>
      </p:pic>
      <p:pic>
        <p:nvPicPr>
          <p:cNvPr id="22" name="Picture 21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238292EA-7CFD-4787-A6E5-A9D1C2365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29" y="165391"/>
            <a:ext cx="1590010" cy="1590010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23A385AF-2358-46FA-A829-9DA555EDE6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64" y="174916"/>
            <a:ext cx="1574707" cy="1574707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4703A96D-2481-476D-8004-0E7CF583B8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477" y="161445"/>
            <a:ext cx="1587952" cy="1593281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9DC8E6F8-0C67-4D4F-8BA4-89A0BF15D59B}"/>
              </a:ext>
            </a:extLst>
          </p:cNvPr>
          <p:cNvSpPr txBox="1"/>
          <p:nvPr/>
        </p:nvSpPr>
        <p:spPr>
          <a:xfrm>
            <a:off x="252870" y="1829710"/>
            <a:ext cx="223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dirty="0">
                <a:solidFill>
                  <a:schemeClr val="bg1"/>
                </a:solidFill>
              </a:rPr>
              <a:t>PHYSICAL</a:t>
            </a:r>
          </a:p>
          <a:p>
            <a:pPr algn="ctr"/>
            <a:r>
              <a:rPr lang="en-IE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987CBDC-33E6-43FF-90EB-D4C9A2E99DA9}"/>
              </a:ext>
            </a:extLst>
          </p:cNvPr>
          <p:cNvSpPr txBox="1"/>
          <p:nvPr/>
        </p:nvSpPr>
        <p:spPr>
          <a:xfrm>
            <a:off x="2681745" y="1826871"/>
            <a:ext cx="223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dirty="0">
                <a:solidFill>
                  <a:schemeClr val="bg1"/>
                </a:solidFill>
              </a:rPr>
              <a:t>PEOPLE</a:t>
            </a:r>
          </a:p>
          <a:p>
            <a:pPr algn="ctr"/>
            <a:r>
              <a:rPr lang="en-IE" dirty="0">
                <a:solidFill>
                  <a:schemeClr val="bg1"/>
                </a:solidFill>
              </a:rPr>
              <a:t>SECURITY</a:t>
            </a:r>
            <a:endParaRPr lang="en-IE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4F26DA-5F35-4799-9D0E-1C62A717E1A2}"/>
              </a:ext>
            </a:extLst>
          </p:cNvPr>
          <p:cNvSpPr txBox="1"/>
          <p:nvPr/>
        </p:nvSpPr>
        <p:spPr>
          <a:xfrm>
            <a:off x="7393356" y="1831912"/>
            <a:ext cx="2535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dirty="0">
                <a:solidFill>
                  <a:schemeClr val="bg1"/>
                </a:solidFill>
              </a:rPr>
              <a:t>INFRASTRUCTURE</a:t>
            </a:r>
          </a:p>
          <a:p>
            <a:pPr algn="ctr"/>
            <a:r>
              <a:rPr lang="en-IE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A68DDA-1175-4485-B154-4C71288FBD6D}"/>
              </a:ext>
            </a:extLst>
          </p:cNvPr>
          <p:cNvSpPr txBox="1"/>
          <p:nvPr/>
        </p:nvSpPr>
        <p:spPr>
          <a:xfrm>
            <a:off x="10118482" y="1829251"/>
            <a:ext cx="1948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dirty="0">
                <a:solidFill>
                  <a:schemeClr val="bg1"/>
                </a:solidFill>
              </a:rPr>
              <a:t>CRISIS</a:t>
            </a:r>
          </a:p>
          <a:p>
            <a:pPr algn="ctr"/>
            <a:r>
              <a:rPr lang="en-IE" dirty="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9733EF2-5F24-4BBD-A229-113CAE4E8D66}"/>
              </a:ext>
            </a:extLst>
          </p:cNvPr>
          <p:cNvSpPr txBox="1"/>
          <p:nvPr/>
        </p:nvSpPr>
        <p:spPr>
          <a:xfrm>
            <a:off x="5268402" y="1829710"/>
            <a:ext cx="19991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dirty="0">
                <a:solidFill>
                  <a:schemeClr val="bg1"/>
                </a:solidFill>
              </a:rPr>
              <a:t>DATA</a:t>
            </a:r>
          </a:p>
          <a:p>
            <a:pPr algn="ctr"/>
            <a:r>
              <a:rPr lang="en-IE" dirty="0">
                <a:solidFill>
                  <a:schemeClr val="bg1"/>
                </a:solidFill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537291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303318"/>
            <a:ext cx="12204383" cy="554682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5908042"/>
            <a:ext cx="5835667" cy="949957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519739" y="2507357"/>
            <a:ext cx="5908042" cy="893327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17CDDC-F456-4C43-AC72-BE3FE2724BB2}"/>
              </a:ext>
            </a:extLst>
          </p:cNvPr>
          <p:cNvSpPr/>
          <p:nvPr/>
        </p:nvSpPr>
        <p:spPr>
          <a:xfrm>
            <a:off x="1612436" y="32160"/>
            <a:ext cx="9613900" cy="7473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spc="300" dirty="0"/>
              <a:t>C-LEVEL &amp; BOARD MEMBERS EDUCATION</a:t>
            </a:r>
            <a:endParaRPr lang="en-AU" b="1" spc="3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DC10AD-902D-47F6-BD38-CBC8C856F92C}"/>
              </a:ext>
            </a:extLst>
          </p:cNvPr>
          <p:cNvSpPr/>
          <p:nvPr/>
        </p:nvSpPr>
        <p:spPr>
          <a:xfrm>
            <a:off x="1607790" y="1603321"/>
            <a:ext cx="9613900" cy="7473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spc="300" dirty="0"/>
              <a:t>5 PILLARS OF SECURITY FRAMEWORK - ASSESSMENT</a:t>
            </a:r>
            <a:endParaRPr lang="en-AU" b="1" spc="3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032E02-25B3-4A74-80AA-0049B7B36A5B}"/>
              </a:ext>
            </a:extLst>
          </p:cNvPr>
          <p:cNvSpPr/>
          <p:nvPr/>
        </p:nvSpPr>
        <p:spPr>
          <a:xfrm>
            <a:off x="1607790" y="3184653"/>
            <a:ext cx="9613900" cy="7473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spc="300" dirty="0"/>
              <a:t>5 PILLARS OF SECURITY FRAMEWORK - SCORE</a:t>
            </a:r>
            <a:endParaRPr lang="en-AU" b="1" spc="3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7A20B0-D059-4858-BEA1-F9813018225D}"/>
              </a:ext>
            </a:extLst>
          </p:cNvPr>
          <p:cNvSpPr/>
          <p:nvPr/>
        </p:nvSpPr>
        <p:spPr>
          <a:xfrm>
            <a:off x="1612436" y="4842475"/>
            <a:ext cx="9613900" cy="11176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spc="300" dirty="0"/>
              <a:t>OPERATIONAL SECURITY, RISK &amp; COMPLIANCE PROGRAM</a:t>
            </a:r>
            <a:endParaRPr lang="en-AU" b="1" spc="3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2864E5-948E-4D02-A5C8-F3605E86A0A0}"/>
              </a:ext>
            </a:extLst>
          </p:cNvPr>
          <p:cNvSpPr/>
          <p:nvPr/>
        </p:nvSpPr>
        <p:spPr>
          <a:xfrm>
            <a:off x="2035665" y="779555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Face to Face Workshop </a:t>
            </a:r>
            <a:endParaRPr lang="en-A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446A41-B497-45F6-8B39-23BFE043A8FA}"/>
              </a:ext>
            </a:extLst>
          </p:cNvPr>
          <p:cNvSpPr/>
          <p:nvPr/>
        </p:nvSpPr>
        <p:spPr>
          <a:xfrm>
            <a:off x="6907279" y="779555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eLearning</a:t>
            </a:r>
            <a:endParaRPr lang="en-AU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734A86-BBE9-4C34-9BF8-197DD72372D1}"/>
              </a:ext>
            </a:extLst>
          </p:cNvPr>
          <p:cNvSpPr/>
          <p:nvPr/>
        </p:nvSpPr>
        <p:spPr>
          <a:xfrm>
            <a:off x="6907279" y="2354218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Strategic</a:t>
            </a:r>
            <a:endParaRPr lang="en-AU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C1D85AE-DEA3-4673-8E00-55DADD58B25D}"/>
              </a:ext>
            </a:extLst>
          </p:cNvPr>
          <p:cNvSpPr/>
          <p:nvPr/>
        </p:nvSpPr>
        <p:spPr>
          <a:xfrm>
            <a:off x="2035665" y="2352371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dirty="0"/>
              <a:t>Super Strategic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C29E4B-E12B-42B3-865A-BCC210B43B9C}"/>
              </a:ext>
            </a:extLst>
          </p:cNvPr>
          <p:cNvSpPr/>
          <p:nvPr/>
        </p:nvSpPr>
        <p:spPr>
          <a:xfrm>
            <a:off x="2035665" y="3928686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Action Items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81BCEF1-C887-4340-B684-7EB9E615E1B0}"/>
              </a:ext>
            </a:extLst>
          </p:cNvPr>
          <p:cNvSpPr/>
          <p:nvPr/>
        </p:nvSpPr>
        <p:spPr>
          <a:xfrm>
            <a:off x="6907279" y="3932048"/>
            <a:ext cx="3895829" cy="5672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Red Flags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9" name="Down Arrow 3">
            <a:extLst>
              <a:ext uri="{FF2B5EF4-FFF2-40B4-BE49-F238E27FC236}">
                <a16:creationId xmlns:a16="http://schemas.microsoft.com/office/drawing/2014/main" id="{A1C1CD4E-68CF-4A45-B018-EF52ED23C2B9}"/>
              </a:ext>
            </a:extLst>
          </p:cNvPr>
          <p:cNvSpPr/>
          <p:nvPr/>
        </p:nvSpPr>
        <p:spPr>
          <a:xfrm>
            <a:off x="6185780" y="776224"/>
            <a:ext cx="457921" cy="74739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/>
          </a:p>
        </p:txBody>
      </p:sp>
      <p:sp>
        <p:nvSpPr>
          <p:cNvPr id="20" name="Down Arrow 18">
            <a:extLst>
              <a:ext uri="{FF2B5EF4-FFF2-40B4-BE49-F238E27FC236}">
                <a16:creationId xmlns:a16="http://schemas.microsoft.com/office/drawing/2014/main" id="{9FC26106-E514-46E2-A0EB-5F1B1ED821B9}"/>
              </a:ext>
            </a:extLst>
          </p:cNvPr>
          <p:cNvSpPr/>
          <p:nvPr/>
        </p:nvSpPr>
        <p:spPr>
          <a:xfrm>
            <a:off x="6185780" y="2313585"/>
            <a:ext cx="457921" cy="74739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/>
          </a:p>
        </p:txBody>
      </p:sp>
      <p:sp>
        <p:nvSpPr>
          <p:cNvPr id="21" name="Down Arrow 19">
            <a:extLst>
              <a:ext uri="{FF2B5EF4-FFF2-40B4-BE49-F238E27FC236}">
                <a16:creationId xmlns:a16="http://schemas.microsoft.com/office/drawing/2014/main" id="{D3DAA8D1-F8ED-4CAE-9662-089BD3BC1482}"/>
              </a:ext>
            </a:extLst>
          </p:cNvPr>
          <p:cNvSpPr/>
          <p:nvPr/>
        </p:nvSpPr>
        <p:spPr>
          <a:xfrm>
            <a:off x="6185780" y="3932048"/>
            <a:ext cx="457921" cy="74739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78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7188A-7D6F-9812-A595-A3AC4E7F9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7439FDD9-DC63-CF2B-A926-774FEF333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167" y="1327885"/>
            <a:ext cx="10937673" cy="1969718"/>
          </a:xfrm>
        </p:spPr>
        <p:txBody>
          <a:bodyPr>
            <a:normAutofit/>
          </a:bodyPr>
          <a:lstStyle/>
          <a:p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  <a:p>
            <a:endParaRPr lang="en-IE" dirty="0"/>
          </a:p>
        </p:txBody>
      </p:sp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90688666-1490-543F-B5F2-C8288DE8F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56" y="239684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D0AAE8-1CD0-EF7D-404F-85BD5550E4D0}"/>
              </a:ext>
            </a:extLst>
          </p:cNvPr>
          <p:cNvSpPr txBox="1"/>
          <p:nvPr/>
        </p:nvSpPr>
        <p:spPr>
          <a:xfrm>
            <a:off x="968587" y="1781387"/>
            <a:ext cx="97223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solidFill>
                  <a:srgbClr val="C00000"/>
                </a:solidFill>
              </a:rPr>
              <a:t>The Opportunity for MSPs &amp; MSSPs</a:t>
            </a:r>
          </a:p>
          <a:p>
            <a:pPr algn="ctr"/>
            <a:endParaRPr lang="en-IE" sz="4400" b="1" dirty="0">
              <a:solidFill>
                <a:srgbClr val="C00000"/>
              </a:solidFill>
            </a:endParaRPr>
          </a:p>
          <a:p>
            <a:pPr algn="ctr"/>
            <a:r>
              <a:rPr lang="en-IE" sz="4400" b="1" dirty="0">
                <a:solidFill>
                  <a:srgbClr val="C00000"/>
                </a:solidFill>
              </a:rPr>
              <a:t>$$$$</a:t>
            </a:r>
          </a:p>
          <a:p>
            <a:pPr algn="ctr"/>
            <a:endParaRPr lang="en-IE" sz="4400" b="1" dirty="0">
              <a:solidFill>
                <a:srgbClr val="C00000"/>
              </a:solidFill>
            </a:endParaRPr>
          </a:p>
          <a:p>
            <a:pPr algn="ctr"/>
            <a:r>
              <a:rPr lang="en-IE" sz="4400" b="1" dirty="0">
                <a:solidFill>
                  <a:srgbClr val="C00000"/>
                </a:solidFill>
              </a:rPr>
              <a:t>Value Add for your clients</a:t>
            </a:r>
          </a:p>
          <a:p>
            <a:pPr algn="ctr"/>
            <a:endParaRPr lang="en-IE" sz="4400" b="1" dirty="0">
              <a:solidFill>
                <a:srgbClr val="C00000"/>
              </a:solidFill>
            </a:endParaRPr>
          </a:p>
          <a:p>
            <a:pPr algn="ctr"/>
            <a:r>
              <a:rPr lang="en-IE" sz="4400" b="1" dirty="0">
                <a:solidFill>
                  <a:srgbClr val="C00000"/>
                </a:solidFill>
              </a:rPr>
              <a:t>Additional Services &amp; Solutions</a:t>
            </a:r>
          </a:p>
        </p:txBody>
      </p:sp>
    </p:spTree>
    <p:extLst>
      <p:ext uri="{BB962C8B-B14F-4D97-AF65-F5344CB8AC3E}">
        <p14:creationId xmlns:p14="http://schemas.microsoft.com/office/powerpoint/2010/main" val="331241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A5F81231-7A20-4E2C-857B-E121BBB0E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167" y="1327885"/>
            <a:ext cx="10937673" cy="1969718"/>
          </a:xfrm>
        </p:spPr>
        <p:txBody>
          <a:bodyPr>
            <a:normAutofit/>
          </a:bodyPr>
          <a:lstStyle/>
          <a:p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  <a:p>
            <a:endParaRPr lang="en-IE" dirty="0"/>
          </a:p>
        </p:txBody>
      </p:sp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28338A5-8826-41CB-98D9-CE137A31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56" y="239684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 descr="Typewriter with solid fill">
            <a:extLst>
              <a:ext uri="{FF2B5EF4-FFF2-40B4-BE49-F238E27FC236}">
                <a16:creationId xmlns:a16="http://schemas.microsoft.com/office/drawing/2014/main" id="{A2F5082A-D714-AE6A-4774-36E8629EE1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734" y="1517754"/>
            <a:ext cx="3330244" cy="33302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C39310-6660-D95D-3FFE-DE674F30DF2C}"/>
              </a:ext>
            </a:extLst>
          </p:cNvPr>
          <p:cNvSpPr txBox="1"/>
          <p:nvPr/>
        </p:nvSpPr>
        <p:spPr>
          <a:xfrm>
            <a:off x="3473185" y="2235774"/>
            <a:ext cx="7217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solidFill>
                  <a:srgbClr val="C00000"/>
                </a:solidFill>
              </a:rPr>
              <a:t>Who cares about CISOs, Heads of Risk, Heads of Compliance?</a:t>
            </a:r>
          </a:p>
        </p:txBody>
      </p:sp>
    </p:spTree>
    <p:extLst>
      <p:ext uri="{BB962C8B-B14F-4D97-AF65-F5344CB8AC3E}">
        <p14:creationId xmlns:p14="http://schemas.microsoft.com/office/powerpoint/2010/main" val="3028451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dlock on computer motherboard">
            <a:extLst>
              <a:ext uri="{FF2B5EF4-FFF2-40B4-BE49-F238E27FC236}">
                <a16:creationId xmlns:a16="http://schemas.microsoft.com/office/drawing/2014/main" id="{327B6E2C-A179-B2CA-6E98-11AA741920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4000"/>
          </a:blip>
          <a:srcRect r="17645" b="-2"/>
          <a:stretch/>
        </p:blipFill>
        <p:spPr>
          <a:xfrm>
            <a:off x="816531" y="833610"/>
            <a:ext cx="5517787" cy="4472333"/>
          </a:xfrm>
          <a:custGeom>
            <a:avLst/>
            <a:gdLst/>
            <a:ahLst/>
            <a:cxnLst/>
            <a:rect l="l" t="t" r="r" b="b"/>
            <a:pathLst>
              <a:path w="5517787" h="4472333">
                <a:moveTo>
                  <a:pt x="5199334" y="0"/>
                </a:moveTo>
                <a:cubicBezTo>
                  <a:pt x="5209814" y="5031"/>
                  <a:pt x="5211549" y="6498"/>
                  <a:pt x="5218118" y="16022"/>
                </a:cubicBezTo>
                <a:lnTo>
                  <a:pt x="5221430" y="30155"/>
                </a:lnTo>
                <a:cubicBezTo>
                  <a:pt x="5233761" y="196710"/>
                  <a:pt x="5255167" y="487447"/>
                  <a:pt x="5281101" y="840236"/>
                </a:cubicBezTo>
                <a:lnTo>
                  <a:pt x="5282551" y="859969"/>
                </a:lnTo>
                <a:lnTo>
                  <a:pt x="5282562" y="859986"/>
                </a:lnTo>
                <a:lnTo>
                  <a:pt x="5517712" y="4061104"/>
                </a:lnTo>
                <a:cubicBezTo>
                  <a:pt x="5518872" y="4077535"/>
                  <a:pt x="5506545" y="4091821"/>
                  <a:pt x="5490120" y="4093069"/>
                </a:cubicBezTo>
                <a:cubicBezTo>
                  <a:pt x="4625183" y="4161596"/>
                  <a:pt x="1193739" y="4413665"/>
                  <a:pt x="328087" y="4472264"/>
                </a:cubicBezTo>
                <a:cubicBezTo>
                  <a:pt x="311684" y="4473376"/>
                  <a:pt x="297453" y="4461060"/>
                  <a:pt x="296206" y="4444668"/>
                </a:cubicBezTo>
                <a:lnTo>
                  <a:pt x="293235" y="4404230"/>
                </a:lnTo>
                <a:lnTo>
                  <a:pt x="293234" y="4404228"/>
                </a:lnTo>
                <a:lnTo>
                  <a:pt x="94" y="413698"/>
                </a:lnTo>
                <a:cubicBezTo>
                  <a:pt x="-893" y="399508"/>
                  <a:pt x="6013" y="387469"/>
                  <a:pt x="15568" y="386729"/>
                </a:cubicBezTo>
                <a:lnTo>
                  <a:pt x="804553" y="328772"/>
                </a:lnTo>
                <a:lnTo>
                  <a:pt x="829775" y="319650"/>
                </a:lnTo>
                <a:cubicBezTo>
                  <a:pt x="844253" y="318907"/>
                  <a:pt x="847789" y="323174"/>
                  <a:pt x="856796" y="324934"/>
                </a:cubicBezTo>
                <a:lnTo>
                  <a:pt x="1209795" y="299003"/>
                </a:lnTo>
                <a:lnTo>
                  <a:pt x="1256651" y="295561"/>
                </a:lnTo>
                <a:lnTo>
                  <a:pt x="1282256" y="285933"/>
                </a:lnTo>
                <a:cubicBezTo>
                  <a:pt x="1293236" y="291321"/>
                  <a:pt x="1300052" y="278709"/>
                  <a:pt x="1308365" y="275138"/>
                </a:cubicBezTo>
                <a:lnTo>
                  <a:pt x="1333870" y="269436"/>
                </a:lnTo>
                <a:lnTo>
                  <a:pt x="1353677" y="267388"/>
                </a:lnTo>
                <a:lnTo>
                  <a:pt x="1374856" y="271072"/>
                </a:lnTo>
                <a:cubicBezTo>
                  <a:pt x="1380699" y="271151"/>
                  <a:pt x="1381996" y="267795"/>
                  <a:pt x="1388735" y="267872"/>
                </a:cubicBezTo>
                <a:lnTo>
                  <a:pt x="1415290" y="271536"/>
                </a:lnTo>
                <a:lnTo>
                  <a:pt x="1453914" y="273870"/>
                </a:lnTo>
                <a:lnTo>
                  <a:pt x="1480645" y="277419"/>
                </a:lnTo>
                <a:lnTo>
                  <a:pt x="1485845" y="278725"/>
                </a:lnTo>
                <a:lnTo>
                  <a:pt x="1658122" y="266069"/>
                </a:lnTo>
                <a:lnTo>
                  <a:pt x="1670693" y="263259"/>
                </a:lnTo>
                <a:lnTo>
                  <a:pt x="1713706" y="261986"/>
                </a:lnTo>
                <a:lnTo>
                  <a:pt x="1719744" y="258972"/>
                </a:lnTo>
                <a:lnTo>
                  <a:pt x="1761849" y="258450"/>
                </a:lnTo>
                <a:cubicBezTo>
                  <a:pt x="1775704" y="257068"/>
                  <a:pt x="1799799" y="255872"/>
                  <a:pt x="1807616" y="252905"/>
                </a:cubicBezTo>
                <a:lnTo>
                  <a:pt x="1810616" y="246818"/>
                </a:lnTo>
                <a:lnTo>
                  <a:pt x="1820651" y="245565"/>
                </a:lnTo>
                <a:cubicBezTo>
                  <a:pt x="1821421" y="245959"/>
                  <a:pt x="1835914" y="244519"/>
                  <a:pt x="1836516" y="244513"/>
                </a:cubicBezTo>
                <a:lnTo>
                  <a:pt x="1872484" y="24802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5B7DD2-42B7-FE19-D5BF-494132A8E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06" y="939799"/>
            <a:ext cx="5781863" cy="1659965"/>
          </a:xfrm>
        </p:spPr>
        <p:txBody>
          <a:bodyPr anchor="b">
            <a:normAutofit/>
          </a:bodyPr>
          <a:lstStyle/>
          <a:p>
            <a:r>
              <a:rPr lang="en-IE" dirty="0">
                <a:solidFill>
                  <a:schemeClr val="bg1"/>
                </a:solidFill>
                <a:highlight>
                  <a:srgbClr val="A20000"/>
                </a:highlight>
              </a:rPr>
              <a:t>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DCA3C-B5F9-66E9-EC88-7071D94D6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2346" y="2966300"/>
            <a:ext cx="5239654" cy="32109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n-US" sz="1100" b="1" dirty="0"/>
          </a:p>
          <a:p>
            <a:pPr>
              <a:lnSpc>
                <a:spcPct val="110000"/>
              </a:lnSpc>
            </a:pPr>
            <a:r>
              <a:rPr lang="en-US" sz="1500" dirty="0"/>
              <a:t>Cybersecurity Risks addressed by </a:t>
            </a:r>
            <a:r>
              <a:rPr lang="en-US" sz="1500" b="1" dirty="0">
                <a:solidFill>
                  <a:srgbClr val="C00000"/>
                </a:solidFill>
              </a:rPr>
              <a:t>Human Elements</a:t>
            </a:r>
            <a:r>
              <a:rPr lang="en-US" sz="15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C00000"/>
                </a:solidFill>
              </a:rPr>
              <a:t>Ransomware</a:t>
            </a:r>
            <a:r>
              <a:rPr lang="en-US" sz="1500" dirty="0"/>
              <a:t> and insider threats - the biggest technical threats.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The concern about </a:t>
            </a:r>
            <a:r>
              <a:rPr lang="en-US" sz="1500" b="1" dirty="0">
                <a:solidFill>
                  <a:srgbClr val="C00000"/>
                </a:solidFill>
              </a:rPr>
              <a:t>Zero-day vulnerabilities</a:t>
            </a:r>
            <a:r>
              <a:rPr lang="en-US" sz="15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The misuse of </a:t>
            </a:r>
            <a:r>
              <a:rPr lang="en-US" sz="1500" dirty="0">
                <a:solidFill>
                  <a:srgbClr val="C00000"/>
                </a:solidFill>
              </a:rPr>
              <a:t>AI</a:t>
            </a:r>
            <a:r>
              <a:rPr lang="en-US" sz="1500" dirty="0"/>
              <a:t> and the potential risks for algorithms to be poisoned with false information.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Non-Technical Risks - the impact of </a:t>
            </a:r>
            <a:r>
              <a:rPr lang="en-US" sz="1500" b="1" dirty="0">
                <a:solidFill>
                  <a:srgbClr val="C00000"/>
                </a:solidFill>
              </a:rPr>
              <a:t>stress</a:t>
            </a:r>
            <a:r>
              <a:rPr lang="en-US" sz="1500" dirty="0"/>
              <a:t>, </a:t>
            </a:r>
            <a:r>
              <a:rPr lang="en-US" sz="1500" b="1" dirty="0">
                <a:solidFill>
                  <a:srgbClr val="C00000"/>
                </a:solidFill>
              </a:rPr>
              <a:t>budget constraints</a:t>
            </a:r>
            <a:r>
              <a:rPr lang="en-US" sz="1500" dirty="0"/>
              <a:t>, and </a:t>
            </a:r>
            <a:r>
              <a:rPr lang="en-US" sz="1500" b="1" dirty="0">
                <a:solidFill>
                  <a:srgbClr val="C00000"/>
                </a:solidFill>
              </a:rPr>
              <a:t>workforce reductions </a:t>
            </a:r>
            <a:r>
              <a:rPr lang="en-US" sz="1500" dirty="0"/>
              <a:t>on individuals and teams.</a:t>
            </a:r>
          </a:p>
          <a:p>
            <a:pPr>
              <a:lnSpc>
                <a:spcPct val="110000"/>
              </a:lnSpc>
            </a:pPr>
            <a:endParaRPr lang="en-IE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E67F4-59C8-CBCF-5E15-2E21F4E55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04" y="6092777"/>
            <a:ext cx="213378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62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obot using a laptop sitting on a blue chair">
            <a:extLst>
              <a:ext uri="{FF2B5EF4-FFF2-40B4-BE49-F238E27FC236}">
                <a16:creationId xmlns:a16="http://schemas.microsoft.com/office/drawing/2014/main" id="{45C49F73-2E78-C5A3-009F-99E772143C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601"/>
          <a:stretch/>
        </p:blipFill>
        <p:spPr>
          <a:xfrm>
            <a:off x="816531" y="833610"/>
            <a:ext cx="5517787" cy="4472333"/>
          </a:xfrm>
          <a:custGeom>
            <a:avLst/>
            <a:gdLst/>
            <a:ahLst/>
            <a:cxnLst/>
            <a:rect l="l" t="t" r="r" b="b"/>
            <a:pathLst>
              <a:path w="5517787" h="4472333">
                <a:moveTo>
                  <a:pt x="5199334" y="0"/>
                </a:moveTo>
                <a:cubicBezTo>
                  <a:pt x="5209814" y="5031"/>
                  <a:pt x="5211549" y="6498"/>
                  <a:pt x="5218118" y="16022"/>
                </a:cubicBezTo>
                <a:lnTo>
                  <a:pt x="5221430" y="30155"/>
                </a:lnTo>
                <a:cubicBezTo>
                  <a:pt x="5233761" y="196710"/>
                  <a:pt x="5255167" y="487447"/>
                  <a:pt x="5281101" y="840236"/>
                </a:cubicBezTo>
                <a:lnTo>
                  <a:pt x="5282551" y="859969"/>
                </a:lnTo>
                <a:lnTo>
                  <a:pt x="5282562" y="859986"/>
                </a:lnTo>
                <a:lnTo>
                  <a:pt x="5517712" y="4061104"/>
                </a:lnTo>
                <a:cubicBezTo>
                  <a:pt x="5518872" y="4077535"/>
                  <a:pt x="5506545" y="4091821"/>
                  <a:pt x="5490120" y="4093069"/>
                </a:cubicBezTo>
                <a:cubicBezTo>
                  <a:pt x="4625183" y="4161596"/>
                  <a:pt x="1193739" y="4413665"/>
                  <a:pt x="328087" y="4472264"/>
                </a:cubicBezTo>
                <a:cubicBezTo>
                  <a:pt x="311684" y="4473376"/>
                  <a:pt x="297453" y="4461060"/>
                  <a:pt x="296206" y="4444668"/>
                </a:cubicBezTo>
                <a:lnTo>
                  <a:pt x="293235" y="4404230"/>
                </a:lnTo>
                <a:lnTo>
                  <a:pt x="293234" y="4404228"/>
                </a:lnTo>
                <a:lnTo>
                  <a:pt x="94" y="413698"/>
                </a:lnTo>
                <a:cubicBezTo>
                  <a:pt x="-893" y="399508"/>
                  <a:pt x="6013" y="387469"/>
                  <a:pt x="15568" y="386729"/>
                </a:cubicBezTo>
                <a:lnTo>
                  <a:pt x="804553" y="328772"/>
                </a:lnTo>
                <a:lnTo>
                  <a:pt x="829775" y="319650"/>
                </a:lnTo>
                <a:cubicBezTo>
                  <a:pt x="844253" y="318907"/>
                  <a:pt x="847789" y="323174"/>
                  <a:pt x="856796" y="324934"/>
                </a:cubicBezTo>
                <a:lnTo>
                  <a:pt x="1209795" y="299003"/>
                </a:lnTo>
                <a:lnTo>
                  <a:pt x="1256651" y="295561"/>
                </a:lnTo>
                <a:lnTo>
                  <a:pt x="1282256" y="285933"/>
                </a:lnTo>
                <a:cubicBezTo>
                  <a:pt x="1293236" y="291321"/>
                  <a:pt x="1300052" y="278709"/>
                  <a:pt x="1308365" y="275138"/>
                </a:cubicBezTo>
                <a:lnTo>
                  <a:pt x="1333870" y="269436"/>
                </a:lnTo>
                <a:lnTo>
                  <a:pt x="1353677" y="267388"/>
                </a:lnTo>
                <a:lnTo>
                  <a:pt x="1374856" y="271072"/>
                </a:lnTo>
                <a:cubicBezTo>
                  <a:pt x="1380699" y="271151"/>
                  <a:pt x="1381996" y="267795"/>
                  <a:pt x="1388735" y="267872"/>
                </a:cubicBezTo>
                <a:lnTo>
                  <a:pt x="1415290" y="271536"/>
                </a:lnTo>
                <a:lnTo>
                  <a:pt x="1453914" y="273870"/>
                </a:lnTo>
                <a:lnTo>
                  <a:pt x="1480645" y="277419"/>
                </a:lnTo>
                <a:lnTo>
                  <a:pt x="1485845" y="278725"/>
                </a:lnTo>
                <a:lnTo>
                  <a:pt x="1658122" y="266069"/>
                </a:lnTo>
                <a:lnTo>
                  <a:pt x="1670693" y="263259"/>
                </a:lnTo>
                <a:lnTo>
                  <a:pt x="1713706" y="261986"/>
                </a:lnTo>
                <a:lnTo>
                  <a:pt x="1719744" y="258972"/>
                </a:lnTo>
                <a:lnTo>
                  <a:pt x="1761849" y="258450"/>
                </a:lnTo>
                <a:cubicBezTo>
                  <a:pt x="1775704" y="257068"/>
                  <a:pt x="1799799" y="255872"/>
                  <a:pt x="1807616" y="252905"/>
                </a:cubicBezTo>
                <a:lnTo>
                  <a:pt x="1810616" y="246818"/>
                </a:lnTo>
                <a:lnTo>
                  <a:pt x="1820651" y="245565"/>
                </a:lnTo>
                <a:cubicBezTo>
                  <a:pt x="1821421" y="245959"/>
                  <a:pt x="1835914" y="244519"/>
                  <a:pt x="1836516" y="244513"/>
                </a:cubicBezTo>
                <a:lnTo>
                  <a:pt x="1872484" y="24802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CD6B69-44BF-F066-DB84-4204F1765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06" y="939799"/>
            <a:ext cx="5781863" cy="1659965"/>
          </a:xfrm>
        </p:spPr>
        <p:txBody>
          <a:bodyPr anchor="b">
            <a:normAutofit/>
          </a:bodyPr>
          <a:lstStyle/>
          <a:p>
            <a:r>
              <a:rPr lang="en-IE" dirty="0">
                <a:solidFill>
                  <a:schemeClr val="bg1"/>
                </a:solidFill>
                <a:highlight>
                  <a:srgbClr val="A20000"/>
                </a:highlight>
              </a:rPr>
              <a:t>Artificial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8C1CD-EBC0-12AF-1F6A-9321A7FA0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285" y="2961280"/>
            <a:ext cx="4860185" cy="3210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dirty="0"/>
              <a:t>The Potential of AI for Both </a:t>
            </a:r>
            <a:r>
              <a:rPr lang="en-US" sz="1400" b="1" dirty="0">
                <a:solidFill>
                  <a:srgbClr val="C00000"/>
                </a:solidFill>
              </a:rPr>
              <a:t>Security Threats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C00000"/>
                </a:solidFill>
              </a:rPr>
              <a:t>Protection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AI - </a:t>
            </a:r>
            <a:r>
              <a:rPr lang="en-US" sz="1400" b="1" dirty="0">
                <a:solidFill>
                  <a:srgbClr val="C00000"/>
                </a:solidFill>
              </a:rPr>
              <a:t>attackers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C00000"/>
                </a:solidFill>
              </a:rPr>
              <a:t>defenders</a:t>
            </a:r>
            <a:r>
              <a:rPr lang="en-US" sz="1400" dirty="0"/>
              <a:t> leveraging it in a game of cat and mouse.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New technologies like AI require </a:t>
            </a:r>
            <a:r>
              <a:rPr lang="en-US" sz="1400" b="1" dirty="0">
                <a:solidFill>
                  <a:srgbClr val="C00000"/>
                </a:solidFill>
              </a:rPr>
              <a:t>tailored policies for governance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</a:t>
            </a:r>
            <a:r>
              <a:rPr lang="en-US" sz="1400" b="1" dirty="0">
                <a:solidFill>
                  <a:srgbClr val="C00000"/>
                </a:solidFill>
              </a:rPr>
              <a:t>ethical considerations </a:t>
            </a:r>
            <a:r>
              <a:rPr lang="en-US" sz="1400" dirty="0"/>
              <a:t>surrounding emerging technologies like AI and smart cities.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AI, while powerful, </a:t>
            </a:r>
            <a:r>
              <a:rPr lang="en-US" sz="1400" b="1" dirty="0">
                <a:solidFill>
                  <a:srgbClr val="C00000"/>
                </a:solidFill>
              </a:rPr>
              <a:t>requires human review and intervention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endParaRPr lang="en-IE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073016-1D9B-496C-E2CD-95BE7860A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671" y="6291185"/>
            <a:ext cx="213378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226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udents raising hands during a lecture">
            <a:extLst>
              <a:ext uri="{FF2B5EF4-FFF2-40B4-BE49-F238E27FC236}">
                <a16:creationId xmlns:a16="http://schemas.microsoft.com/office/drawing/2014/main" id="{E0E9D81A-664C-499A-9E33-3F845E58F0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645" b="-2"/>
          <a:stretch/>
        </p:blipFill>
        <p:spPr>
          <a:xfrm>
            <a:off x="816531" y="833610"/>
            <a:ext cx="5517787" cy="4472333"/>
          </a:xfrm>
          <a:custGeom>
            <a:avLst/>
            <a:gdLst/>
            <a:ahLst/>
            <a:cxnLst/>
            <a:rect l="l" t="t" r="r" b="b"/>
            <a:pathLst>
              <a:path w="5517787" h="4472333">
                <a:moveTo>
                  <a:pt x="5199334" y="0"/>
                </a:moveTo>
                <a:cubicBezTo>
                  <a:pt x="5209814" y="5031"/>
                  <a:pt x="5211549" y="6498"/>
                  <a:pt x="5218118" y="16022"/>
                </a:cubicBezTo>
                <a:lnTo>
                  <a:pt x="5221430" y="30155"/>
                </a:lnTo>
                <a:cubicBezTo>
                  <a:pt x="5233761" y="196710"/>
                  <a:pt x="5255167" y="487447"/>
                  <a:pt x="5281101" y="840236"/>
                </a:cubicBezTo>
                <a:lnTo>
                  <a:pt x="5282551" y="859969"/>
                </a:lnTo>
                <a:lnTo>
                  <a:pt x="5282562" y="859986"/>
                </a:lnTo>
                <a:lnTo>
                  <a:pt x="5517712" y="4061104"/>
                </a:lnTo>
                <a:cubicBezTo>
                  <a:pt x="5518872" y="4077535"/>
                  <a:pt x="5506545" y="4091821"/>
                  <a:pt x="5490120" y="4093069"/>
                </a:cubicBezTo>
                <a:cubicBezTo>
                  <a:pt x="4625183" y="4161596"/>
                  <a:pt x="1193739" y="4413665"/>
                  <a:pt x="328087" y="4472264"/>
                </a:cubicBezTo>
                <a:cubicBezTo>
                  <a:pt x="311684" y="4473376"/>
                  <a:pt x="297453" y="4461060"/>
                  <a:pt x="296206" y="4444668"/>
                </a:cubicBezTo>
                <a:lnTo>
                  <a:pt x="293235" y="4404230"/>
                </a:lnTo>
                <a:lnTo>
                  <a:pt x="293234" y="4404228"/>
                </a:lnTo>
                <a:lnTo>
                  <a:pt x="94" y="413698"/>
                </a:lnTo>
                <a:cubicBezTo>
                  <a:pt x="-893" y="399508"/>
                  <a:pt x="6013" y="387469"/>
                  <a:pt x="15568" y="386729"/>
                </a:cubicBezTo>
                <a:lnTo>
                  <a:pt x="804553" y="328772"/>
                </a:lnTo>
                <a:lnTo>
                  <a:pt x="829775" y="319650"/>
                </a:lnTo>
                <a:cubicBezTo>
                  <a:pt x="844253" y="318907"/>
                  <a:pt x="847789" y="323174"/>
                  <a:pt x="856796" y="324934"/>
                </a:cubicBezTo>
                <a:lnTo>
                  <a:pt x="1209795" y="299003"/>
                </a:lnTo>
                <a:lnTo>
                  <a:pt x="1256651" y="295561"/>
                </a:lnTo>
                <a:lnTo>
                  <a:pt x="1282256" y="285933"/>
                </a:lnTo>
                <a:cubicBezTo>
                  <a:pt x="1293236" y="291321"/>
                  <a:pt x="1300052" y="278709"/>
                  <a:pt x="1308365" y="275138"/>
                </a:cubicBezTo>
                <a:lnTo>
                  <a:pt x="1333870" y="269436"/>
                </a:lnTo>
                <a:lnTo>
                  <a:pt x="1353677" y="267388"/>
                </a:lnTo>
                <a:lnTo>
                  <a:pt x="1374856" y="271072"/>
                </a:lnTo>
                <a:cubicBezTo>
                  <a:pt x="1380699" y="271151"/>
                  <a:pt x="1381996" y="267795"/>
                  <a:pt x="1388735" y="267872"/>
                </a:cubicBezTo>
                <a:lnTo>
                  <a:pt x="1415290" y="271536"/>
                </a:lnTo>
                <a:lnTo>
                  <a:pt x="1453914" y="273870"/>
                </a:lnTo>
                <a:lnTo>
                  <a:pt x="1480645" y="277419"/>
                </a:lnTo>
                <a:lnTo>
                  <a:pt x="1485845" y="278725"/>
                </a:lnTo>
                <a:lnTo>
                  <a:pt x="1658122" y="266069"/>
                </a:lnTo>
                <a:lnTo>
                  <a:pt x="1670693" y="263259"/>
                </a:lnTo>
                <a:lnTo>
                  <a:pt x="1713706" y="261986"/>
                </a:lnTo>
                <a:lnTo>
                  <a:pt x="1719744" y="258972"/>
                </a:lnTo>
                <a:lnTo>
                  <a:pt x="1761849" y="258450"/>
                </a:lnTo>
                <a:cubicBezTo>
                  <a:pt x="1775704" y="257068"/>
                  <a:pt x="1799799" y="255872"/>
                  <a:pt x="1807616" y="252905"/>
                </a:cubicBezTo>
                <a:lnTo>
                  <a:pt x="1810616" y="246818"/>
                </a:lnTo>
                <a:lnTo>
                  <a:pt x="1820651" y="245565"/>
                </a:lnTo>
                <a:cubicBezTo>
                  <a:pt x="1821421" y="245959"/>
                  <a:pt x="1835914" y="244519"/>
                  <a:pt x="1836516" y="244513"/>
                </a:cubicBezTo>
                <a:lnTo>
                  <a:pt x="1872484" y="24802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44B07D-1B97-4431-2A33-BA476A090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06" y="939799"/>
            <a:ext cx="5781863" cy="1659965"/>
          </a:xfrm>
        </p:spPr>
        <p:txBody>
          <a:bodyPr anchor="b">
            <a:normAutofit/>
          </a:bodyPr>
          <a:lstStyle/>
          <a:p>
            <a:r>
              <a:rPr lang="en-IE" dirty="0">
                <a:solidFill>
                  <a:schemeClr val="bg1"/>
                </a:solidFill>
                <a:highlight>
                  <a:srgbClr val="A20000"/>
                </a:highlight>
              </a:rPr>
              <a:t>Cybersecurity Talent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2E5AF-E2AB-38B0-52AA-860081E14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9651" y="3065072"/>
            <a:ext cx="4833304" cy="3210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dirty="0"/>
              <a:t>Challenges in </a:t>
            </a:r>
            <a:r>
              <a:rPr lang="en-US" sz="1400" b="1" dirty="0">
                <a:solidFill>
                  <a:srgbClr val="C00000"/>
                </a:solidFill>
              </a:rPr>
              <a:t>long-term succession planning </a:t>
            </a:r>
            <a:r>
              <a:rPr lang="en-US" sz="1400" dirty="0"/>
              <a:t>in cybersecurity.</a:t>
            </a:r>
          </a:p>
          <a:p>
            <a:pPr>
              <a:lnSpc>
                <a:spcPct val="110000"/>
              </a:lnSpc>
            </a:pPr>
            <a:r>
              <a:rPr lang="en-US" sz="1400" b="1" dirty="0">
                <a:solidFill>
                  <a:srgbClr val="C00000"/>
                </a:solidFill>
              </a:rPr>
              <a:t>Shortage </a:t>
            </a:r>
            <a:r>
              <a:rPr lang="en-US" sz="1400" dirty="0"/>
              <a:t>of experienced professionals with 20+ years in cybersecurity.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</a:t>
            </a:r>
            <a:r>
              <a:rPr lang="en-US" sz="1400" b="1" dirty="0">
                <a:solidFill>
                  <a:srgbClr val="C00000"/>
                </a:solidFill>
              </a:rPr>
              <a:t>lack of patience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rgbClr val="C00000"/>
                </a:solidFill>
              </a:rPr>
              <a:t>desire for rapid career growth among the new generation</a:t>
            </a:r>
            <a:r>
              <a:rPr lang="en-US" sz="1400" dirty="0"/>
              <a:t> poses a challenge in cybersecurity.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potential for anyone to enter the cybersecurity field, given the </a:t>
            </a:r>
            <a:r>
              <a:rPr lang="en-US" sz="1400" b="1" dirty="0">
                <a:solidFill>
                  <a:srgbClr val="C00000"/>
                </a:solidFill>
              </a:rPr>
              <a:t>right aptitude and interest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importance of </a:t>
            </a:r>
            <a:r>
              <a:rPr lang="en-US" sz="1400" b="1" dirty="0">
                <a:solidFill>
                  <a:srgbClr val="C00000"/>
                </a:solidFill>
              </a:rPr>
              <a:t>mentorship and support</a:t>
            </a:r>
            <a:r>
              <a:rPr lang="en-US" sz="1400" dirty="0"/>
              <a:t> in the cybersecurity field.</a:t>
            </a:r>
          </a:p>
          <a:p>
            <a:pPr>
              <a:lnSpc>
                <a:spcPct val="110000"/>
              </a:lnSpc>
            </a:pPr>
            <a:endParaRPr lang="en-IE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D23C3D-14A6-B9D0-CC75-E77BD739B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42" y="6291185"/>
            <a:ext cx="213378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7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A5F81231-7A20-4E2C-857B-E121BBB0E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167" y="1327885"/>
            <a:ext cx="10937673" cy="1969718"/>
          </a:xfrm>
        </p:spPr>
        <p:txBody>
          <a:bodyPr>
            <a:normAutofit lnSpcReduction="10000"/>
          </a:bodyPr>
          <a:lstStyle/>
          <a:p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Disclaimer before we all fall out…..</a:t>
            </a:r>
          </a:p>
          <a:p>
            <a:endParaRPr lang="en-US" sz="3200" dirty="0">
              <a:latin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</a:rPr>
              <a:t>I’m a man and I’m French ….so I’m definitely going to say something wrong </a:t>
            </a:r>
            <a:r>
              <a:rPr lang="en-US" sz="3200" dirty="0">
                <a:latin typeface="Calibri" panose="020F0502020204030204" pitchFamily="34" charset="0"/>
                <a:sym typeface="Wingdings" panose="05000000000000000000" pitchFamily="2" charset="2"/>
              </a:rPr>
              <a:t></a:t>
            </a:r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  <a:p>
            <a:endParaRPr lang="en-IE" dirty="0"/>
          </a:p>
        </p:txBody>
      </p:sp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28338A5-8826-41CB-98D9-CE137A31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56" y="239684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2" descr="Climbing with solid fill">
            <a:extLst>
              <a:ext uri="{FF2B5EF4-FFF2-40B4-BE49-F238E27FC236}">
                <a16:creationId xmlns:a16="http://schemas.microsoft.com/office/drawing/2014/main" id="{633F3670-4F22-42A7-9C8C-04D70F0D9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3012" y="3109288"/>
            <a:ext cx="3629891" cy="362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4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gital balance scale using circles">
            <a:extLst>
              <a:ext uri="{FF2B5EF4-FFF2-40B4-BE49-F238E27FC236}">
                <a16:creationId xmlns:a16="http://schemas.microsoft.com/office/drawing/2014/main" id="{64846242-8DC0-93DE-C240-C01AA09212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4000"/>
          </a:blip>
          <a:srcRect l="13988" r="11371" b="2"/>
          <a:stretch/>
        </p:blipFill>
        <p:spPr>
          <a:xfrm>
            <a:off x="816531" y="833610"/>
            <a:ext cx="5517787" cy="4472333"/>
          </a:xfrm>
          <a:custGeom>
            <a:avLst/>
            <a:gdLst/>
            <a:ahLst/>
            <a:cxnLst/>
            <a:rect l="l" t="t" r="r" b="b"/>
            <a:pathLst>
              <a:path w="5517787" h="4472333">
                <a:moveTo>
                  <a:pt x="5199334" y="0"/>
                </a:moveTo>
                <a:cubicBezTo>
                  <a:pt x="5209814" y="5031"/>
                  <a:pt x="5211549" y="6498"/>
                  <a:pt x="5218118" y="16022"/>
                </a:cubicBezTo>
                <a:lnTo>
                  <a:pt x="5221430" y="30155"/>
                </a:lnTo>
                <a:cubicBezTo>
                  <a:pt x="5233761" y="196710"/>
                  <a:pt x="5255167" y="487447"/>
                  <a:pt x="5281101" y="840236"/>
                </a:cubicBezTo>
                <a:lnTo>
                  <a:pt x="5282551" y="859969"/>
                </a:lnTo>
                <a:lnTo>
                  <a:pt x="5282562" y="859986"/>
                </a:lnTo>
                <a:lnTo>
                  <a:pt x="5517712" y="4061104"/>
                </a:lnTo>
                <a:cubicBezTo>
                  <a:pt x="5518872" y="4077535"/>
                  <a:pt x="5506545" y="4091821"/>
                  <a:pt x="5490120" y="4093069"/>
                </a:cubicBezTo>
                <a:cubicBezTo>
                  <a:pt x="4625183" y="4161596"/>
                  <a:pt x="1193739" y="4413665"/>
                  <a:pt x="328087" y="4472264"/>
                </a:cubicBezTo>
                <a:cubicBezTo>
                  <a:pt x="311684" y="4473376"/>
                  <a:pt x="297453" y="4461060"/>
                  <a:pt x="296206" y="4444668"/>
                </a:cubicBezTo>
                <a:lnTo>
                  <a:pt x="293235" y="4404230"/>
                </a:lnTo>
                <a:lnTo>
                  <a:pt x="293234" y="4404228"/>
                </a:lnTo>
                <a:lnTo>
                  <a:pt x="94" y="413698"/>
                </a:lnTo>
                <a:cubicBezTo>
                  <a:pt x="-893" y="399508"/>
                  <a:pt x="6013" y="387469"/>
                  <a:pt x="15568" y="386729"/>
                </a:cubicBezTo>
                <a:lnTo>
                  <a:pt x="804553" y="328772"/>
                </a:lnTo>
                <a:lnTo>
                  <a:pt x="829775" y="319650"/>
                </a:lnTo>
                <a:cubicBezTo>
                  <a:pt x="844253" y="318907"/>
                  <a:pt x="847789" y="323174"/>
                  <a:pt x="856796" y="324934"/>
                </a:cubicBezTo>
                <a:lnTo>
                  <a:pt x="1209795" y="299003"/>
                </a:lnTo>
                <a:lnTo>
                  <a:pt x="1256651" y="295561"/>
                </a:lnTo>
                <a:lnTo>
                  <a:pt x="1282256" y="285933"/>
                </a:lnTo>
                <a:cubicBezTo>
                  <a:pt x="1293236" y="291321"/>
                  <a:pt x="1300052" y="278709"/>
                  <a:pt x="1308365" y="275138"/>
                </a:cubicBezTo>
                <a:lnTo>
                  <a:pt x="1333870" y="269436"/>
                </a:lnTo>
                <a:lnTo>
                  <a:pt x="1353677" y="267388"/>
                </a:lnTo>
                <a:lnTo>
                  <a:pt x="1374856" y="271072"/>
                </a:lnTo>
                <a:cubicBezTo>
                  <a:pt x="1380699" y="271151"/>
                  <a:pt x="1381996" y="267795"/>
                  <a:pt x="1388735" y="267872"/>
                </a:cubicBezTo>
                <a:lnTo>
                  <a:pt x="1415290" y="271536"/>
                </a:lnTo>
                <a:lnTo>
                  <a:pt x="1453914" y="273870"/>
                </a:lnTo>
                <a:lnTo>
                  <a:pt x="1480645" y="277419"/>
                </a:lnTo>
                <a:lnTo>
                  <a:pt x="1485845" y="278725"/>
                </a:lnTo>
                <a:lnTo>
                  <a:pt x="1658122" y="266069"/>
                </a:lnTo>
                <a:lnTo>
                  <a:pt x="1670693" y="263259"/>
                </a:lnTo>
                <a:lnTo>
                  <a:pt x="1713706" y="261986"/>
                </a:lnTo>
                <a:lnTo>
                  <a:pt x="1719744" y="258972"/>
                </a:lnTo>
                <a:lnTo>
                  <a:pt x="1761849" y="258450"/>
                </a:lnTo>
                <a:cubicBezTo>
                  <a:pt x="1775704" y="257068"/>
                  <a:pt x="1799799" y="255872"/>
                  <a:pt x="1807616" y="252905"/>
                </a:cubicBezTo>
                <a:lnTo>
                  <a:pt x="1810616" y="246818"/>
                </a:lnTo>
                <a:lnTo>
                  <a:pt x="1820651" y="245565"/>
                </a:lnTo>
                <a:cubicBezTo>
                  <a:pt x="1821421" y="245959"/>
                  <a:pt x="1835914" y="244519"/>
                  <a:pt x="1836516" y="244513"/>
                </a:cubicBezTo>
                <a:lnTo>
                  <a:pt x="1872484" y="24802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9EB735-CD93-61BC-1BCD-380CC9157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06" y="939799"/>
            <a:ext cx="7134252" cy="1659965"/>
          </a:xfrm>
        </p:spPr>
        <p:txBody>
          <a:bodyPr anchor="b">
            <a:normAutofit/>
          </a:bodyPr>
          <a:lstStyle/>
          <a:p>
            <a:r>
              <a:rPr lang="es-ES" dirty="0">
                <a:solidFill>
                  <a:schemeClr val="bg1"/>
                </a:solidFill>
                <a:highlight>
                  <a:srgbClr val="A20000"/>
                </a:highlight>
              </a:rPr>
              <a:t>Mental Health &amp; Work-</a:t>
            </a:r>
            <a:r>
              <a:rPr lang="es-ES" dirty="0" err="1">
                <a:solidFill>
                  <a:schemeClr val="bg1"/>
                </a:solidFill>
                <a:highlight>
                  <a:srgbClr val="A20000"/>
                </a:highlight>
              </a:rPr>
              <a:t>Life</a:t>
            </a:r>
            <a:r>
              <a:rPr lang="es-ES" dirty="0">
                <a:solidFill>
                  <a:schemeClr val="bg1"/>
                </a:solidFill>
                <a:highlight>
                  <a:srgbClr val="A20000"/>
                </a:highlight>
              </a:rPr>
              <a:t>-Balance</a:t>
            </a:r>
            <a:endParaRPr lang="en-IE" dirty="0">
              <a:solidFill>
                <a:schemeClr val="bg1"/>
              </a:solidFill>
              <a:highlight>
                <a:srgbClr val="A200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98C87-3F7A-0C7D-791A-577BFAEFA6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6412" y="3065072"/>
            <a:ext cx="4966040" cy="3210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>
                <a:solidFill>
                  <a:srgbClr val="C00000"/>
                </a:solidFill>
              </a:rPr>
              <a:t>High stress levels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rgbClr val="C00000"/>
                </a:solidFill>
              </a:rPr>
              <a:t>heavy workloads </a:t>
            </a:r>
            <a:r>
              <a:rPr lang="en-US" sz="1400" dirty="0"/>
              <a:t>in the CISO role.</a:t>
            </a:r>
          </a:p>
          <a:p>
            <a:pPr>
              <a:lnSpc>
                <a:spcPct val="110000"/>
              </a:lnSpc>
            </a:pPr>
            <a:r>
              <a:rPr lang="en-US" sz="1400" b="1" dirty="0">
                <a:solidFill>
                  <a:srgbClr val="C00000"/>
                </a:solidFill>
              </a:rPr>
              <a:t>Balancing stress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rgbClr val="C00000"/>
                </a:solidFill>
              </a:rPr>
              <a:t>sleep</a:t>
            </a:r>
            <a:r>
              <a:rPr lang="en-US" sz="1400" dirty="0"/>
              <a:t> amidst cybersecurity risks is challenging.</a:t>
            </a:r>
          </a:p>
          <a:p>
            <a:pPr>
              <a:lnSpc>
                <a:spcPct val="110000"/>
              </a:lnSpc>
            </a:pPr>
            <a:r>
              <a:rPr lang="en-US" sz="1400" b="1" dirty="0">
                <a:solidFill>
                  <a:srgbClr val="C00000"/>
                </a:solidFill>
              </a:rPr>
              <a:t>Promoting mental health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rgbClr val="C00000"/>
                </a:solidFill>
              </a:rPr>
              <a:t>work-life balance </a:t>
            </a:r>
            <a:r>
              <a:rPr lang="en-US" sz="1400" dirty="0"/>
              <a:t>for security professionals.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importance of </a:t>
            </a:r>
            <a:r>
              <a:rPr lang="en-US" sz="1400" b="1" dirty="0">
                <a:solidFill>
                  <a:srgbClr val="C00000"/>
                </a:solidFill>
              </a:rPr>
              <a:t>physica</a:t>
            </a:r>
            <a:r>
              <a:rPr lang="en-US" sz="1400" dirty="0"/>
              <a:t>l </a:t>
            </a:r>
            <a:r>
              <a:rPr lang="en-US" sz="1400" b="1" dirty="0">
                <a:solidFill>
                  <a:srgbClr val="C00000"/>
                </a:solidFill>
              </a:rPr>
              <a:t>and emotional well-being</a:t>
            </a:r>
            <a:r>
              <a:rPr lang="en-US" sz="1400" dirty="0"/>
              <a:t> to be successful.</a:t>
            </a:r>
          </a:p>
          <a:p>
            <a:pPr>
              <a:lnSpc>
                <a:spcPct val="110000"/>
              </a:lnSpc>
            </a:pPr>
            <a:r>
              <a:rPr lang="en-US" sz="1400" b="1" dirty="0">
                <a:solidFill>
                  <a:srgbClr val="C00000"/>
                </a:solidFill>
              </a:rPr>
              <a:t>Balancing professional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C00000"/>
                </a:solidFill>
              </a:rPr>
              <a:t>personal</a:t>
            </a:r>
            <a:r>
              <a:rPr lang="en-US" sz="1400" dirty="0"/>
              <a:t> commitments.</a:t>
            </a:r>
          </a:p>
          <a:p>
            <a:pPr>
              <a:lnSpc>
                <a:spcPct val="110000"/>
              </a:lnSpc>
            </a:pPr>
            <a:endParaRPr lang="en-IE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9499F9-1FC9-1266-98EB-F1F13C794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71" y="6328880"/>
            <a:ext cx="213378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045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op shot of a representation of networks with stick figures.">
            <a:extLst>
              <a:ext uri="{FF2B5EF4-FFF2-40B4-BE49-F238E27FC236}">
                <a16:creationId xmlns:a16="http://schemas.microsoft.com/office/drawing/2014/main" id="{83B30B74-0C46-A1F5-BE36-060C01FEE7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4000"/>
          </a:blip>
          <a:srcRect l="17955" r="-2" b="-2"/>
          <a:stretch/>
        </p:blipFill>
        <p:spPr>
          <a:xfrm>
            <a:off x="816531" y="833610"/>
            <a:ext cx="5517787" cy="4472333"/>
          </a:xfrm>
          <a:custGeom>
            <a:avLst/>
            <a:gdLst/>
            <a:ahLst/>
            <a:cxnLst/>
            <a:rect l="l" t="t" r="r" b="b"/>
            <a:pathLst>
              <a:path w="5517787" h="4472333">
                <a:moveTo>
                  <a:pt x="5199334" y="0"/>
                </a:moveTo>
                <a:cubicBezTo>
                  <a:pt x="5209814" y="5031"/>
                  <a:pt x="5211549" y="6498"/>
                  <a:pt x="5218118" y="16022"/>
                </a:cubicBezTo>
                <a:lnTo>
                  <a:pt x="5221430" y="30155"/>
                </a:lnTo>
                <a:cubicBezTo>
                  <a:pt x="5233761" y="196710"/>
                  <a:pt x="5255167" y="487447"/>
                  <a:pt x="5281101" y="840236"/>
                </a:cubicBezTo>
                <a:lnTo>
                  <a:pt x="5282551" y="859969"/>
                </a:lnTo>
                <a:lnTo>
                  <a:pt x="5282562" y="859986"/>
                </a:lnTo>
                <a:lnTo>
                  <a:pt x="5517712" y="4061104"/>
                </a:lnTo>
                <a:cubicBezTo>
                  <a:pt x="5518872" y="4077535"/>
                  <a:pt x="5506545" y="4091821"/>
                  <a:pt x="5490120" y="4093069"/>
                </a:cubicBezTo>
                <a:cubicBezTo>
                  <a:pt x="4625183" y="4161596"/>
                  <a:pt x="1193739" y="4413665"/>
                  <a:pt x="328087" y="4472264"/>
                </a:cubicBezTo>
                <a:cubicBezTo>
                  <a:pt x="311684" y="4473376"/>
                  <a:pt x="297453" y="4461060"/>
                  <a:pt x="296206" y="4444668"/>
                </a:cubicBezTo>
                <a:lnTo>
                  <a:pt x="293235" y="4404230"/>
                </a:lnTo>
                <a:lnTo>
                  <a:pt x="293234" y="4404228"/>
                </a:lnTo>
                <a:lnTo>
                  <a:pt x="94" y="413698"/>
                </a:lnTo>
                <a:cubicBezTo>
                  <a:pt x="-893" y="399508"/>
                  <a:pt x="6013" y="387469"/>
                  <a:pt x="15568" y="386729"/>
                </a:cubicBezTo>
                <a:lnTo>
                  <a:pt x="804553" y="328772"/>
                </a:lnTo>
                <a:lnTo>
                  <a:pt x="829775" y="319650"/>
                </a:lnTo>
                <a:cubicBezTo>
                  <a:pt x="844253" y="318907"/>
                  <a:pt x="847789" y="323174"/>
                  <a:pt x="856796" y="324934"/>
                </a:cubicBezTo>
                <a:lnTo>
                  <a:pt x="1209795" y="299003"/>
                </a:lnTo>
                <a:lnTo>
                  <a:pt x="1256651" y="295561"/>
                </a:lnTo>
                <a:lnTo>
                  <a:pt x="1282256" y="285933"/>
                </a:lnTo>
                <a:cubicBezTo>
                  <a:pt x="1293236" y="291321"/>
                  <a:pt x="1300052" y="278709"/>
                  <a:pt x="1308365" y="275138"/>
                </a:cubicBezTo>
                <a:lnTo>
                  <a:pt x="1333870" y="269436"/>
                </a:lnTo>
                <a:lnTo>
                  <a:pt x="1353677" y="267388"/>
                </a:lnTo>
                <a:lnTo>
                  <a:pt x="1374856" y="271072"/>
                </a:lnTo>
                <a:cubicBezTo>
                  <a:pt x="1380699" y="271151"/>
                  <a:pt x="1381996" y="267795"/>
                  <a:pt x="1388735" y="267872"/>
                </a:cubicBezTo>
                <a:lnTo>
                  <a:pt x="1415290" y="271536"/>
                </a:lnTo>
                <a:lnTo>
                  <a:pt x="1453914" y="273870"/>
                </a:lnTo>
                <a:lnTo>
                  <a:pt x="1480645" y="277419"/>
                </a:lnTo>
                <a:lnTo>
                  <a:pt x="1485845" y="278725"/>
                </a:lnTo>
                <a:lnTo>
                  <a:pt x="1658122" y="266069"/>
                </a:lnTo>
                <a:lnTo>
                  <a:pt x="1670693" y="263259"/>
                </a:lnTo>
                <a:lnTo>
                  <a:pt x="1713706" y="261986"/>
                </a:lnTo>
                <a:lnTo>
                  <a:pt x="1719744" y="258972"/>
                </a:lnTo>
                <a:lnTo>
                  <a:pt x="1761849" y="258450"/>
                </a:lnTo>
                <a:cubicBezTo>
                  <a:pt x="1775704" y="257068"/>
                  <a:pt x="1799799" y="255872"/>
                  <a:pt x="1807616" y="252905"/>
                </a:cubicBezTo>
                <a:lnTo>
                  <a:pt x="1810616" y="246818"/>
                </a:lnTo>
                <a:lnTo>
                  <a:pt x="1820651" y="245565"/>
                </a:lnTo>
                <a:cubicBezTo>
                  <a:pt x="1821421" y="245959"/>
                  <a:pt x="1835914" y="244519"/>
                  <a:pt x="1836516" y="244513"/>
                </a:cubicBezTo>
                <a:lnTo>
                  <a:pt x="1872484" y="24802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40655F-5BE9-632B-570B-F6D41814B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06" y="939799"/>
            <a:ext cx="5781863" cy="1659965"/>
          </a:xfrm>
        </p:spPr>
        <p:txBody>
          <a:bodyPr anchor="b">
            <a:normAutofit/>
          </a:bodyPr>
          <a:lstStyle/>
          <a:p>
            <a:r>
              <a:rPr lang="en-IE" dirty="0">
                <a:solidFill>
                  <a:schemeClr val="bg1"/>
                </a:solidFill>
                <a:highlight>
                  <a:srgbClr val="A20000"/>
                </a:highlight>
              </a:rPr>
              <a:t>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0D93D-4948-57D5-7842-F31852633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3203" y="3080265"/>
            <a:ext cx="5331983" cy="3210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dirty="0"/>
              <a:t>Foster </a:t>
            </a:r>
            <a:r>
              <a:rPr lang="en-US" sz="1400" b="1" dirty="0">
                <a:solidFill>
                  <a:srgbClr val="C00000"/>
                </a:solidFill>
              </a:rPr>
              <a:t>trust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C00000"/>
                </a:solidFill>
              </a:rPr>
              <a:t>communication</a:t>
            </a:r>
            <a:r>
              <a:rPr lang="en-US" sz="1400" dirty="0"/>
              <a:t> with C-level executives.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Transferring technical issues and cybersecurity issues to the board in a </a:t>
            </a:r>
            <a:r>
              <a:rPr lang="en-US" sz="1400" b="1" dirty="0">
                <a:solidFill>
                  <a:srgbClr val="C00000"/>
                </a:solidFill>
              </a:rPr>
              <a:t>business language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Effective Communication: </a:t>
            </a:r>
            <a:r>
              <a:rPr lang="en-US" sz="1400" b="1" dirty="0">
                <a:solidFill>
                  <a:srgbClr val="C00000"/>
                </a:solidFill>
              </a:rPr>
              <a:t>Bridging the Gap </a:t>
            </a:r>
            <a:r>
              <a:rPr lang="en-US" sz="1400" dirty="0"/>
              <a:t>Between </a:t>
            </a:r>
            <a:r>
              <a:rPr lang="en-US" sz="1400" b="1" dirty="0">
                <a:solidFill>
                  <a:srgbClr val="C00000"/>
                </a:solidFill>
              </a:rPr>
              <a:t>Technical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C00000"/>
                </a:solidFill>
              </a:rPr>
              <a:t>Non-Technical </a:t>
            </a:r>
            <a:r>
              <a:rPr lang="en-US" sz="1400" dirty="0"/>
              <a:t>Professionals.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Effective Communication: Bridging the Gap Between </a:t>
            </a:r>
            <a:r>
              <a:rPr lang="en-US" sz="1400" b="1" dirty="0">
                <a:solidFill>
                  <a:srgbClr val="C00000"/>
                </a:solidFill>
              </a:rPr>
              <a:t>Teams</a:t>
            </a:r>
            <a:r>
              <a:rPr lang="en-US" sz="1400" dirty="0"/>
              <a:t>, </a:t>
            </a:r>
            <a:r>
              <a:rPr lang="en-US" sz="1400" b="1" dirty="0">
                <a:solidFill>
                  <a:srgbClr val="C00000"/>
                </a:solidFill>
              </a:rPr>
              <a:t>Boards</a:t>
            </a:r>
            <a:r>
              <a:rPr lang="en-US" sz="1400" dirty="0"/>
              <a:t>, and</a:t>
            </a:r>
            <a:r>
              <a:rPr lang="en-US" sz="1400" b="1" dirty="0">
                <a:solidFill>
                  <a:srgbClr val="C00000"/>
                </a:solidFill>
              </a:rPr>
              <a:t> Communities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The significance of </a:t>
            </a:r>
            <a:r>
              <a:rPr lang="en-US" sz="1400" b="1" dirty="0">
                <a:solidFill>
                  <a:srgbClr val="C00000"/>
                </a:solidFill>
              </a:rPr>
              <a:t>effective communication </a:t>
            </a:r>
            <a:r>
              <a:rPr lang="en-US" sz="1400" dirty="0"/>
              <a:t>in establishing relationships with </a:t>
            </a:r>
            <a:r>
              <a:rPr lang="en-US" sz="1400" b="1" dirty="0">
                <a:solidFill>
                  <a:srgbClr val="C00000"/>
                </a:solidFill>
              </a:rPr>
              <a:t>key decision-makers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rgbClr val="C00000"/>
                </a:solidFill>
              </a:rPr>
              <a:t>stakeholders</a:t>
            </a:r>
            <a:r>
              <a:rPr lang="en-US" sz="1400" dirty="0"/>
              <a:t> is paramount.</a:t>
            </a:r>
            <a:endParaRPr lang="en-IE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95E147-5635-F4BC-AE76-FD8DDF249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997" y="6291185"/>
            <a:ext cx="2133785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196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136790"/>
            <a:ext cx="12204383" cy="721210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141027"/>
            <a:ext cx="5835667" cy="716972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430275" y="2417894"/>
            <a:ext cx="5908042" cy="1072254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6E2C28-169A-4CBE-8E3E-847EA67B7650}"/>
              </a:ext>
            </a:extLst>
          </p:cNvPr>
          <p:cNvSpPr txBox="1"/>
          <p:nvPr/>
        </p:nvSpPr>
        <p:spPr>
          <a:xfrm>
            <a:off x="1111828" y="73455"/>
            <a:ext cx="10676658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Empowering CEOs, </a:t>
            </a:r>
            <a:r>
              <a:rPr lang="en-US" sz="2000" b="1" spc="300" dirty="0" err="1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CxOs</a:t>
            </a:r>
            <a:r>
              <a:rPr lang="en-US" sz="20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Boards and Senior Security &amp; compliance Pros to talk about Cyber risk and cyber accountability in a collaborative and judgement free way!</a:t>
            </a:r>
          </a:p>
          <a:p>
            <a:pPr algn="ctr"/>
            <a:endParaRPr lang="en-US" sz="2000" b="1" spc="300" dirty="0">
              <a:solidFill>
                <a:srgbClr val="BF1E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6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Dublin, Ireland, May 21</a:t>
            </a:r>
            <a:r>
              <a:rPr lang="en-US" sz="3600" b="1" spc="300" baseline="300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sz="36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22</a:t>
            </a:r>
            <a:r>
              <a:rPr lang="en-US" sz="3600" b="1" spc="300" baseline="300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sz="36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2025</a:t>
            </a:r>
          </a:p>
          <a:p>
            <a:pPr algn="ctr"/>
            <a:r>
              <a:rPr lang="en-US" sz="3600" b="1" spc="300" dirty="0">
                <a:solidFill>
                  <a:srgbClr val="BF1E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Annual in-person VGAB</a:t>
            </a:r>
            <a:endParaRPr lang="en-IE" sz="3600" b="1" spc="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30A75C-3A9A-4D42-BEC9-0E9F019AE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56" y="2914650"/>
            <a:ext cx="6194789" cy="25925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aphic 3" descr="Shamrock with solid fill">
            <a:extLst>
              <a:ext uri="{FF2B5EF4-FFF2-40B4-BE49-F238E27FC236}">
                <a16:creationId xmlns:a16="http://schemas.microsoft.com/office/drawing/2014/main" id="{DDA2569B-3BF6-45DF-9CDB-DDE477A56A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5349" y="2914650"/>
            <a:ext cx="2597728" cy="259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860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404852"/>
            <a:ext cx="12204383" cy="453147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404852"/>
            <a:ext cx="5835667" cy="453147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677824" y="2665442"/>
            <a:ext cx="5908042" cy="577157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225911" y="65601"/>
            <a:ext cx="123120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spc="300" dirty="0" err="1">
                <a:solidFill>
                  <a:srgbClr val="BF1E2D"/>
                </a:solidFill>
              </a:rPr>
              <a:t>VigiTrust</a:t>
            </a:r>
            <a:r>
              <a:rPr lang="en-GB" sz="3600" b="1" spc="300" dirty="0">
                <a:solidFill>
                  <a:srgbClr val="BF1E2D"/>
                </a:solidFill>
              </a:rPr>
              <a:t> Global Advisory Board </a:t>
            </a:r>
            <a:r>
              <a:rPr lang="en-GB" sz="3600" b="1" spc="300">
                <a:solidFill>
                  <a:srgbClr val="BF1E2D"/>
                </a:solidFill>
              </a:rPr>
              <a:t>- 2025 </a:t>
            </a:r>
            <a:r>
              <a:rPr lang="en-GB" sz="3600" b="1" spc="300" dirty="0">
                <a:solidFill>
                  <a:srgbClr val="BF1E2D"/>
                </a:solidFill>
              </a:rPr>
              <a:t>Key Topics</a:t>
            </a:r>
            <a:endParaRPr lang="en-IE" sz="3600" spc="50" dirty="0">
              <a:latin typeface="+mj-lt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6F7DA4D-9A17-97DC-300A-D565DB637251}"/>
              </a:ext>
            </a:extLst>
          </p:cNvPr>
          <p:cNvGraphicFramePr/>
          <p:nvPr/>
        </p:nvGraphicFramePr>
        <p:xfrm>
          <a:off x="2032000" y="92748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54500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404852"/>
            <a:ext cx="12204383" cy="453147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404852"/>
            <a:ext cx="5835667" cy="453147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677824" y="2665442"/>
            <a:ext cx="5908042" cy="577157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225911" y="65601"/>
            <a:ext cx="1231201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err="1">
                <a:solidFill>
                  <a:srgbClr val="BF1E2D"/>
                </a:solidFill>
              </a:rPr>
              <a:t>VigiTrust</a:t>
            </a:r>
            <a:r>
              <a:rPr lang="en-GB" sz="4000" b="1" spc="300" dirty="0">
                <a:solidFill>
                  <a:srgbClr val="BF1E2D"/>
                </a:solidFill>
              </a:rPr>
              <a:t> Global Advisory Board </a:t>
            </a:r>
          </a:p>
          <a:p>
            <a:pPr algn="ctr"/>
            <a:r>
              <a:rPr lang="en-GB" sz="4000" b="1" spc="300" dirty="0">
                <a:solidFill>
                  <a:srgbClr val="BF1E2D"/>
                </a:solidFill>
              </a:rPr>
              <a:t>2024-2026 Roadmap </a:t>
            </a:r>
            <a:endParaRPr lang="en-IE" sz="4000" spc="50" dirty="0">
              <a:latin typeface="+mj-lt"/>
            </a:endParaRP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3533B55-63A0-4E6D-82D8-E7563076F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0" y="3269167"/>
            <a:ext cx="4669171" cy="3410224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B6AF930-E749-436E-8E34-D35DF2C5D8D8}"/>
              </a:ext>
            </a:extLst>
          </p:cNvPr>
          <p:cNvSpPr/>
          <p:nvPr/>
        </p:nvSpPr>
        <p:spPr>
          <a:xfrm>
            <a:off x="1078743" y="1716316"/>
            <a:ext cx="3916592" cy="1374243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Global Leadership Team</a:t>
            </a:r>
          </a:p>
          <a:p>
            <a:pPr algn="ctr"/>
            <a:r>
              <a:rPr lang="en-US" dirty="0"/>
              <a:t>25 Subject Matter Experts</a:t>
            </a:r>
          </a:p>
          <a:p>
            <a:pPr algn="ctr"/>
            <a:r>
              <a:rPr lang="en-US" dirty="0"/>
              <a:t>Chair</a:t>
            </a:r>
          </a:p>
          <a:p>
            <a:pPr algn="ctr"/>
            <a:r>
              <a:rPr lang="en-US" dirty="0"/>
              <a:t>Vice-Chair</a:t>
            </a:r>
            <a:endParaRPr lang="en-IE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349500-E2EB-2CAC-6815-DB7327AC9841}"/>
              </a:ext>
            </a:extLst>
          </p:cNvPr>
          <p:cNvSpPr/>
          <p:nvPr/>
        </p:nvSpPr>
        <p:spPr>
          <a:xfrm>
            <a:off x="7384517" y="1716315"/>
            <a:ext cx="3916592" cy="1374243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Registered Self-Funded Independent Entity Linked to </a:t>
            </a:r>
            <a:r>
              <a:rPr lang="en-US" dirty="0" err="1"/>
              <a:t>VigiTrust</a:t>
            </a:r>
            <a:r>
              <a:rPr lang="en-US" dirty="0"/>
              <a:t> Group</a:t>
            </a:r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2F2FB8-079C-4811-BDE1-A7393062119F}"/>
              </a:ext>
            </a:extLst>
          </p:cNvPr>
          <p:cNvSpPr txBox="1"/>
          <p:nvPr/>
        </p:nvSpPr>
        <p:spPr>
          <a:xfrm>
            <a:off x="7384517" y="3363921"/>
            <a:ext cx="38191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IE" dirty="0"/>
              <a:t>Membership Based Organization</a:t>
            </a:r>
          </a:p>
          <a:p>
            <a:pPr algn="ctr"/>
            <a:endParaRPr lang="en-IE" dirty="0"/>
          </a:p>
          <a:p>
            <a:pPr algn="ctr"/>
            <a:r>
              <a:rPr lang="en-IE" dirty="0"/>
              <a:t>Subscription Based</a:t>
            </a:r>
          </a:p>
          <a:p>
            <a:pPr algn="ctr"/>
            <a:endParaRPr lang="en-IE" dirty="0"/>
          </a:p>
          <a:p>
            <a:pPr algn="ctr"/>
            <a:r>
              <a:rPr lang="en-IE" dirty="0"/>
              <a:t>Self-Funded </a:t>
            </a:r>
          </a:p>
          <a:p>
            <a:pPr algn="ctr"/>
            <a:endParaRPr lang="en-IE" dirty="0"/>
          </a:p>
          <a:p>
            <a:pPr algn="ctr"/>
            <a:r>
              <a:rPr lang="en-IE" dirty="0"/>
              <a:t>Independent &amp; Scalable</a:t>
            </a:r>
          </a:p>
          <a:p>
            <a:pPr algn="ctr"/>
            <a:endParaRPr lang="en-IE" dirty="0"/>
          </a:p>
          <a:p>
            <a:pPr algn="ctr"/>
            <a:r>
              <a:rPr lang="en-IE" dirty="0"/>
              <a:t>Additional Value to </a:t>
            </a:r>
            <a:r>
              <a:rPr lang="en-IE" dirty="0" err="1"/>
              <a:t>VigiTrust</a:t>
            </a:r>
            <a:r>
              <a:rPr lang="en-IE" dirty="0"/>
              <a:t> Group </a:t>
            </a:r>
          </a:p>
        </p:txBody>
      </p:sp>
    </p:spTree>
    <p:extLst>
      <p:ext uri="{BB962C8B-B14F-4D97-AF65-F5344CB8AC3E}">
        <p14:creationId xmlns:p14="http://schemas.microsoft.com/office/powerpoint/2010/main" val="29734661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8CBA8F9-7387-F6E8-11B4-11BDA28A905B}"/>
              </a:ext>
            </a:extLst>
          </p:cNvPr>
          <p:cNvSpPr/>
          <p:nvPr/>
        </p:nvSpPr>
        <p:spPr>
          <a:xfrm rot="5400000">
            <a:off x="-2425080" y="2412698"/>
            <a:ext cx="5908042" cy="1082645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62F4015-87E4-9885-5C66-85DC1F6914F4}"/>
              </a:ext>
            </a:extLst>
          </p:cNvPr>
          <p:cNvSpPr/>
          <p:nvPr/>
        </p:nvSpPr>
        <p:spPr>
          <a:xfrm>
            <a:off x="-12384" y="6011749"/>
            <a:ext cx="6107228" cy="84625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A90B7055-9067-5E1F-601F-F6911BF756CB}"/>
              </a:ext>
            </a:extLst>
          </p:cNvPr>
          <p:cNvSpPr/>
          <p:nvPr/>
        </p:nvSpPr>
        <p:spPr>
          <a:xfrm>
            <a:off x="-12384" y="6392002"/>
            <a:ext cx="12204383" cy="465996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A5C38-31B5-FBDD-8AC5-8B93BF35E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904" y="-314481"/>
            <a:ext cx="8995298" cy="20828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B27072-EE07-9F5F-85D6-8A00549F6D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4408" y="1324543"/>
            <a:ext cx="2578233" cy="5131064"/>
          </a:xfrm>
          <a:prstGeom prst="rect">
            <a:avLst/>
          </a:prstGeom>
        </p:spPr>
      </p:pic>
      <p:pic>
        <p:nvPicPr>
          <p:cNvPr id="2050" name="image_3">
            <a:extLst>
              <a:ext uri="{FF2B5EF4-FFF2-40B4-BE49-F238E27FC236}">
                <a16:creationId xmlns:a16="http://schemas.microsoft.com/office/drawing/2014/main" id="{C0247CA4-4631-D986-35D2-B2806060F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54" y="1925075"/>
            <a:ext cx="3310715" cy="398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4626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96982" y="6515100"/>
            <a:ext cx="12204383" cy="342900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431209"/>
            <a:ext cx="5835667" cy="42679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18DA8B-1F68-EA6F-516D-BEAEA00BC67E}"/>
              </a:ext>
            </a:extLst>
          </p:cNvPr>
          <p:cNvSpPr txBox="1"/>
          <p:nvPr/>
        </p:nvSpPr>
        <p:spPr>
          <a:xfrm>
            <a:off x="745263" y="-1085781"/>
            <a:ext cx="10766664" cy="1753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endParaRPr lang="en-US" sz="4950" b="1" dirty="0"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en-IE" sz="2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sz="3200" b="1" dirty="0">
                <a:solidFill>
                  <a:srgbClr val="C00000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Remember that I’m always looking for good examples</a:t>
            </a:r>
            <a:endParaRPr lang="en-IE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person standing on rocks holding a sign&#10;&#10;Description automatically generated">
            <a:extLst>
              <a:ext uri="{FF2B5EF4-FFF2-40B4-BE49-F238E27FC236}">
                <a16:creationId xmlns:a16="http://schemas.microsoft.com/office/drawing/2014/main" id="{3EFA0E38-88DB-8A72-F874-B3955937C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9494" y="1368258"/>
            <a:ext cx="4933244" cy="3699933"/>
          </a:xfrm>
          <a:prstGeom prst="rect">
            <a:avLst/>
          </a:prstGeom>
        </p:spPr>
      </p:pic>
      <p:pic>
        <p:nvPicPr>
          <p:cNvPr id="7" name="Picture 6" descr="A group of people sitting in a room with cards&#10;&#10;Description automatically generated">
            <a:extLst>
              <a:ext uri="{FF2B5EF4-FFF2-40B4-BE49-F238E27FC236}">
                <a16:creationId xmlns:a16="http://schemas.microsoft.com/office/drawing/2014/main" id="{72819141-8B52-0BAC-F0C5-A59007EB4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6702" y="1370561"/>
            <a:ext cx="4933244" cy="3699933"/>
          </a:xfrm>
          <a:prstGeom prst="rect">
            <a:avLst/>
          </a:prstGeom>
        </p:spPr>
      </p:pic>
      <p:pic>
        <p:nvPicPr>
          <p:cNvPr id="11" name="Picture 10" descr="A close up of a driver's license&#10;&#10;Description automatically generated">
            <a:extLst>
              <a:ext uri="{FF2B5EF4-FFF2-40B4-BE49-F238E27FC236}">
                <a16:creationId xmlns:a16="http://schemas.microsoft.com/office/drawing/2014/main" id="{DF10C6A9-F4FC-88F3-2073-C3B443511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54430" y="1368258"/>
            <a:ext cx="4933245" cy="36999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7BAFC2-D018-3805-9498-6B698DA0AF82}"/>
              </a:ext>
            </a:extLst>
          </p:cNvPr>
          <p:cNvSpPr txBox="1"/>
          <p:nvPr/>
        </p:nvSpPr>
        <p:spPr>
          <a:xfrm rot="21389580">
            <a:off x="10314830" y="2319793"/>
            <a:ext cx="139147" cy="600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21AD5E-C904-FBE5-30A6-57B7E2F34184}"/>
              </a:ext>
            </a:extLst>
          </p:cNvPr>
          <p:cNvSpPr txBox="1"/>
          <p:nvPr/>
        </p:nvSpPr>
        <p:spPr>
          <a:xfrm rot="21413159">
            <a:off x="10719684" y="3042699"/>
            <a:ext cx="139147" cy="600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5948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28338A5-8826-41CB-98D9-CE137A31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51" y="513636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2AF69B4-6192-4242-ADB8-EEEC7082B36B}"/>
              </a:ext>
            </a:extLst>
          </p:cNvPr>
          <p:cNvSpPr txBox="1"/>
          <p:nvPr/>
        </p:nvSpPr>
        <p:spPr>
          <a:xfrm>
            <a:off x="4722912" y="4042573"/>
            <a:ext cx="6153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mathieu.gorge@vigitrust.com</a:t>
            </a:r>
          </a:p>
        </p:txBody>
      </p:sp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063F9142-B851-40C8-9F24-3DB7555FB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02" y="4550980"/>
            <a:ext cx="475075" cy="4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ee the source image">
            <a:extLst>
              <a:ext uri="{FF2B5EF4-FFF2-40B4-BE49-F238E27FC236}">
                <a16:creationId xmlns:a16="http://schemas.microsoft.com/office/drawing/2014/main" id="{652ECBD0-1CDD-43C3-918A-F109821F8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600" y="4042573"/>
            <a:ext cx="583080" cy="40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A074336-7BE2-4EAC-A3BB-C96D6DF866E7}"/>
              </a:ext>
            </a:extLst>
          </p:cNvPr>
          <p:cNvSpPr txBox="1"/>
          <p:nvPr/>
        </p:nvSpPr>
        <p:spPr>
          <a:xfrm>
            <a:off x="4722912" y="4581716"/>
            <a:ext cx="615315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dirty="0"/>
              <a:t>https://ie.linkedin.com/in/mgorge</a:t>
            </a:r>
            <a:endParaRPr lang="en-IE" sz="17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B32C55-BE84-4526-9D1D-CE4C695D2E16}"/>
              </a:ext>
            </a:extLst>
          </p:cNvPr>
          <p:cNvSpPr/>
          <p:nvPr/>
        </p:nvSpPr>
        <p:spPr>
          <a:xfrm>
            <a:off x="2840040" y="1611889"/>
            <a:ext cx="65667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b="1" spc="300" dirty="0">
                <a:solidFill>
                  <a:srgbClr val="BF1E2D"/>
                </a:solidFill>
                <a:cs typeface="Arial" panose="020B0604020202020204" pitchFamily="34" charset="0"/>
              </a:rPr>
              <a:t>Integrated Risk Management SaaS Provider</a:t>
            </a:r>
          </a:p>
          <a:p>
            <a:pPr algn="ctr"/>
            <a:endParaRPr lang="en-IE" b="1" spc="300" dirty="0">
              <a:solidFill>
                <a:srgbClr val="BF1E2D"/>
              </a:solidFill>
              <a:cs typeface="Arial" panose="020B0604020202020204" pitchFamily="34" charset="0"/>
            </a:endParaRPr>
          </a:p>
          <a:p>
            <a:pPr algn="ctr"/>
            <a:endParaRPr lang="en-IE" sz="3600" b="1" spc="300" dirty="0">
              <a:solidFill>
                <a:srgbClr val="BF1E2D"/>
              </a:solidFill>
              <a:cs typeface="Arial" panose="020B0604020202020204" pitchFamily="34" charset="0"/>
            </a:endParaRPr>
          </a:p>
          <a:p>
            <a:pPr algn="ctr"/>
            <a:r>
              <a:rPr lang="en-IE" sz="3600" b="1" spc="300" dirty="0">
                <a:solidFill>
                  <a:srgbClr val="BF1E2D"/>
                </a:solidFill>
                <a:cs typeface="Arial" panose="020B0604020202020204" pitchFamily="34" charset="0"/>
              </a:rPr>
              <a:t>Don’t be Cyber Strangers :-)</a:t>
            </a:r>
          </a:p>
        </p:txBody>
      </p:sp>
      <p:pic>
        <p:nvPicPr>
          <p:cNvPr id="16" name="Picture 15" descr="A person sitting on a bench&#10;&#10;Description automatically generated with low confidence">
            <a:extLst>
              <a:ext uri="{FF2B5EF4-FFF2-40B4-BE49-F238E27FC236}">
                <a16:creationId xmlns:a16="http://schemas.microsoft.com/office/drawing/2014/main" id="{1DFA3A66-8347-4201-B931-46F26BCE9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392" y="4108215"/>
            <a:ext cx="3818659" cy="25457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1FD7975-515C-4627-B83F-200BA3CB99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7618" y="2086479"/>
            <a:ext cx="1780186" cy="17862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04D03D-BB0A-4514-856D-C1B1B0715F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0727" y="5177755"/>
            <a:ext cx="2639481" cy="147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AE8369-A02F-0421-D962-2AC42A3F4B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6798" y="53759"/>
            <a:ext cx="2938527" cy="1786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4BCFBC-6832-26F8-81FA-996A069582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173" y="4144787"/>
            <a:ext cx="2453440" cy="250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1F19C-33A3-15E8-EF8A-B30957E9D0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17356" y="237115"/>
            <a:ext cx="3025375" cy="335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134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920BA1-8CAC-6D83-C92D-2A7F35DBC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50" y="1697079"/>
            <a:ext cx="3018952" cy="49200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D3BB9A-ACDE-7895-7B29-39790BDD6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054" y="-391484"/>
            <a:ext cx="9381892" cy="2108031"/>
          </a:xfrm>
          <a:prstGeom prst="rect">
            <a:avLst/>
          </a:prstGeom>
        </p:spPr>
      </p:pic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8CBA8F9-7387-F6E8-11B4-11BDA28A905B}"/>
              </a:ext>
            </a:extLst>
          </p:cNvPr>
          <p:cNvSpPr/>
          <p:nvPr/>
        </p:nvSpPr>
        <p:spPr>
          <a:xfrm rot="5400000">
            <a:off x="-2425080" y="2412698"/>
            <a:ext cx="5908042" cy="1082645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62F4015-87E4-9885-5C66-85DC1F6914F4}"/>
              </a:ext>
            </a:extLst>
          </p:cNvPr>
          <p:cNvSpPr/>
          <p:nvPr/>
        </p:nvSpPr>
        <p:spPr>
          <a:xfrm>
            <a:off x="-12384" y="6011749"/>
            <a:ext cx="6107228" cy="84625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A90B7055-9067-5E1F-601F-F6911BF756CB}"/>
              </a:ext>
            </a:extLst>
          </p:cNvPr>
          <p:cNvSpPr/>
          <p:nvPr/>
        </p:nvSpPr>
        <p:spPr>
          <a:xfrm>
            <a:off x="-12384" y="6392002"/>
            <a:ext cx="12204383" cy="465996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28" name="image_5">
            <a:extLst>
              <a:ext uri="{FF2B5EF4-FFF2-40B4-BE49-F238E27FC236}">
                <a16:creationId xmlns:a16="http://schemas.microsoft.com/office/drawing/2014/main" id="{8E1A55EB-F206-3CC2-4951-6D7915C8E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528" y="2037094"/>
            <a:ext cx="3274109" cy="392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517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8CBA8F9-7387-F6E8-11B4-11BDA28A905B}"/>
              </a:ext>
            </a:extLst>
          </p:cNvPr>
          <p:cNvSpPr/>
          <p:nvPr/>
        </p:nvSpPr>
        <p:spPr>
          <a:xfrm rot="5400000">
            <a:off x="-2425080" y="2412698"/>
            <a:ext cx="5908042" cy="1082645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62F4015-87E4-9885-5C66-85DC1F6914F4}"/>
              </a:ext>
            </a:extLst>
          </p:cNvPr>
          <p:cNvSpPr/>
          <p:nvPr/>
        </p:nvSpPr>
        <p:spPr>
          <a:xfrm>
            <a:off x="-12384" y="6011749"/>
            <a:ext cx="6107228" cy="84625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A90B7055-9067-5E1F-601F-F6911BF756CB}"/>
              </a:ext>
            </a:extLst>
          </p:cNvPr>
          <p:cNvSpPr/>
          <p:nvPr/>
        </p:nvSpPr>
        <p:spPr>
          <a:xfrm>
            <a:off x="-12384" y="6392002"/>
            <a:ext cx="12204383" cy="465996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54AFB-A18D-B195-69E4-5B56885E3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423" y="-677576"/>
            <a:ext cx="9591741" cy="2374654"/>
          </a:xfrm>
          <a:prstGeom prst="rect">
            <a:avLst/>
          </a:prstGeom>
        </p:spPr>
      </p:pic>
      <p:pic>
        <p:nvPicPr>
          <p:cNvPr id="3074" name="image_4">
            <a:extLst>
              <a:ext uri="{FF2B5EF4-FFF2-40B4-BE49-F238E27FC236}">
                <a16:creationId xmlns:a16="http://schemas.microsoft.com/office/drawing/2014/main" id="{FB79C982-5F7E-3D8F-8342-935117A4E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70" y="1918762"/>
            <a:ext cx="3226085" cy="387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922CED-ED40-532A-1835-B20FB6A17A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937" y="1298898"/>
            <a:ext cx="2671855" cy="497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3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E7C0A3B-E912-8E43-95AC-7F773E2868F2}"/>
              </a:ext>
            </a:extLst>
          </p:cNvPr>
          <p:cNvSpPr txBox="1"/>
          <p:nvPr/>
        </p:nvSpPr>
        <p:spPr>
          <a:xfrm>
            <a:off x="1185327" y="858594"/>
            <a:ext cx="101080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800" b="1" spc="300" dirty="0">
                <a:solidFill>
                  <a:srgbClr val="C00000"/>
                </a:solidFill>
              </a:rPr>
              <a:t>I</a:t>
            </a:r>
            <a:r>
              <a:rPr lang="en-GB" sz="3800" b="1" spc="300" dirty="0"/>
              <a:t>ntegrated </a:t>
            </a:r>
            <a:r>
              <a:rPr lang="en-GB" sz="3800" b="1" spc="300" dirty="0">
                <a:solidFill>
                  <a:srgbClr val="C00000"/>
                </a:solidFill>
              </a:rPr>
              <a:t>R</a:t>
            </a:r>
            <a:r>
              <a:rPr lang="en-GB" sz="3800" b="1" spc="300" dirty="0"/>
              <a:t>isk </a:t>
            </a:r>
            <a:r>
              <a:rPr lang="en-GB" sz="3800" b="1" spc="300" dirty="0">
                <a:solidFill>
                  <a:srgbClr val="C00000"/>
                </a:solidFill>
              </a:rPr>
              <a:t>M</a:t>
            </a:r>
            <a:r>
              <a:rPr lang="en-GB" sz="3800" b="1" spc="300" dirty="0"/>
              <a:t>anagement Portal - </a:t>
            </a:r>
            <a:r>
              <a:rPr lang="en-GB" sz="3800" b="1" spc="300" dirty="0">
                <a:solidFill>
                  <a:srgbClr val="C00000"/>
                </a:solidFill>
              </a:rPr>
              <a:t>IRM</a:t>
            </a:r>
            <a:endParaRPr lang="en-IE" sz="3800" b="1" spc="300" dirty="0">
              <a:solidFill>
                <a:srgbClr val="C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32E42A-6E4A-A640-97D0-9C9EB48E39F2}"/>
              </a:ext>
            </a:extLst>
          </p:cNvPr>
          <p:cNvSpPr/>
          <p:nvPr/>
        </p:nvSpPr>
        <p:spPr>
          <a:xfrm>
            <a:off x="4226560" y="1914976"/>
            <a:ext cx="74394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Map Policies &amp; Procedures and Controls to Regulations and Standards </a:t>
            </a:r>
          </a:p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Facilitate Information Gathering </a:t>
            </a:r>
          </a:p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Generate up-to-date, customizable, automated Reporting &amp; Analysis </a:t>
            </a:r>
          </a:p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Maintain security &amp; compliance levels </a:t>
            </a:r>
          </a:p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Implement security and adapt to the evolving regulatory environment </a:t>
            </a:r>
          </a:p>
          <a:p>
            <a:pPr marL="285750" indent="-285750">
              <a:buFont typeface="System Font Regular"/>
              <a:buChar char="-"/>
            </a:pPr>
            <a:r>
              <a:rPr lang="en-GB" dirty="0">
                <a:latin typeface="+mj-lt"/>
              </a:rPr>
              <a:t>Upscale and adapt to your organization’s needs</a:t>
            </a:r>
            <a:endParaRPr lang="en-AU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6B6E55-B153-4346-8440-F112C1E06652}"/>
              </a:ext>
            </a:extLst>
          </p:cNvPr>
          <p:cNvSpPr/>
          <p:nvPr/>
        </p:nvSpPr>
        <p:spPr>
          <a:xfrm>
            <a:off x="1185327" y="2006927"/>
            <a:ext cx="2899785" cy="15755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7FB3D3-8813-E143-B45C-B558697D5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13" y="2090348"/>
            <a:ext cx="2557263" cy="4849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DFEE655-57D2-7D45-B9BF-435615A5F928}"/>
              </a:ext>
            </a:extLst>
          </p:cNvPr>
          <p:cNvSpPr/>
          <p:nvPr/>
        </p:nvSpPr>
        <p:spPr>
          <a:xfrm>
            <a:off x="1694441" y="2727001"/>
            <a:ext cx="231698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+mj-lt"/>
              </a:rPr>
              <a:t>Multi-Award Winning</a:t>
            </a:r>
          </a:p>
          <a:p>
            <a:r>
              <a:rPr lang="en-GB" dirty="0">
                <a:latin typeface="+mj-lt"/>
              </a:rPr>
              <a:t>Used in 120+ countries</a:t>
            </a:r>
            <a:endParaRPr lang="en-AU" dirty="0">
              <a:latin typeface="+mj-lt"/>
            </a:endParaRPr>
          </a:p>
        </p:txBody>
      </p:sp>
      <p:pic>
        <p:nvPicPr>
          <p:cNvPr id="20" name="Graphic 19" descr="Trophy">
            <a:extLst>
              <a:ext uri="{FF2B5EF4-FFF2-40B4-BE49-F238E27FC236}">
                <a16:creationId xmlns:a16="http://schemas.microsoft.com/office/drawing/2014/main" id="{9B4B2718-9983-204F-AB51-616EAFF7F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9780" y="2838274"/>
            <a:ext cx="297477" cy="297477"/>
          </a:xfrm>
          <a:prstGeom prst="rect">
            <a:avLst/>
          </a:prstGeom>
        </p:spPr>
      </p:pic>
      <p:pic>
        <p:nvPicPr>
          <p:cNvPr id="22" name="Graphic 21" descr="Earth globe: Americas">
            <a:extLst>
              <a:ext uri="{FF2B5EF4-FFF2-40B4-BE49-F238E27FC236}">
                <a16:creationId xmlns:a16="http://schemas.microsoft.com/office/drawing/2014/main" id="{E47F52E2-4078-8840-A681-4F38B3E873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36613" y="3204617"/>
            <a:ext cx="293380" cy="293380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0156AEF1-4DB6-7844-B081-DEA3B899908E}"/>
              </a:ext>
            </a:extLst>
          </p:cNvPr>
          <p:cNvSpPr/>
          <p:nvPr/>
        </p:nvSpPr>
        <p:spPr>
          <a:xfrm>
            <a:off x="1261869" y="4184973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1494C90-4C30-7E46-ADC5-96BEF12C8BB7}"/>
              </a:ext>
            </a:extLst>
          </p:cNvPr>
          <p:cNvSpPr/>
          <p:nvPr/>
        </p:nvSpPr>
        <p:spPr>
          <a:xfrm>
            <a:off x="2709076" y="4184973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0027030-7BFE-A542-9404-30023E564CC7}"/>
              </a:ext>
            </a:extLst>
          </p:cNvPr>
          <p:cNvSpPr/>
          <p:nvPr/>
        </p:nvSpPr>
        <p:spPr>
          <a:xfrm>
            <a:off x="4124112" y="4171891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52DA843-3F55-E848-9B7E-B5D7791148C4}"/>
              </a:ext>
            </a:extLst>
          </p:cNvPr>
          <p:cNvSpPr/>
          <p:nvPr/>
        </p:nvSpPr>
        <p:spPr>
          <a:xfrm>
            <a:off x="5545637" y="4171890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1C18481-27BA-6A4C-A48B-12F178F20F5A}"/>
              </a:ext>
            </a:extLst>
          </p:cNvPr>
          <p:cNvSpPr/>
          <p:nvPr/>
        </p:nvSpPr>
        <p:spPr>
          <a:xfrm>
            <a:off x="6970777" y="4171890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289AA43-1971-4547-A798-ACA746F41233}"/>
              </a:ext>
            </a:extLst>
          </p:cNvPr>
          <p:cNvSpPr/>
          <p:nvPr/>
        </p:nvSpPr>
        <p:spPr>
          <a:xfrm>
            <a:off x="8399719" y="4171890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67844B1-96FD-254E-A313-2E021EE44581}"/>
              </a:ext>
            </a:extLst>
          </p:cNvPr>
          <p:cNvSpPr/>
          <p:nvPr/>
        </p:nvSpPr>
        <p:spPr>
          <a:xfrm>
            <a:off x="9822997" y="4184973"/>
            <a:ext cx="1026922" cy="102692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24" name="Graphic 23" descr="Clipboard Partially Ticked">
            <a:extLst>
              <a:ext uri="{FF2B5EF4-FFF2-40B4-BE49-F238E27FC236}">
                <a16:creationId xmlns:a16="http://schemas.microsoft.com/office/drawing/2014/main" id="{4E1DBD78-8257-BD48-996C-7E19E4B152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87513" y="4309738"/>
            <a:ext cx="753171" cy="753171"/>
          </a:xfrm>
          <a:prstGeom prst="rect">
            <a:avLst/>
          </a:prstGeom>
        </p:spPr>
      </p:pic>
      <p:pic>
        <p:nvPicPr>
          <p:cNvPr id="26" name="Graphic 25" descr="Internet">
            <a:extLst>
              <a:ext uri="{FF2B5EF4-FFF2-40B4-BE49-F238E27FC236}">
                <a16:creationId xmlns:a16="http://schemas.microsoft.com/office/drawing/2014/main" id="{EF038EFC-B564-CA4B-A59C-A6C1D64B50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32027" y="4311302"/>
            <a:ext cx="751607" cy="751607"/>
          </a:xfrm>
          <a:prstGeom prst="rect">
            <a:avLst/>
          </a:prstGeom>
        </p:spPr>
      </p:pic>
      <p:pic>
        <p:nvPicPr>
          <p:cNvPr id="28" name="Graphic 27" descr="Books on shelf">
            <a:extLst>
              <a:ext uri="{FF2B5EF4-FFF2-40B4-BE49-F238E27FC236}">
                <a16:creationId xmlns:a16="http://schemas.microsoft.com/office/drawing/2014/main" id="{E4D6031A-61C1-3C46-BAD9-59718E0489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65923" y="4309738"/>
            <a:ext cx="755116" cy="755116"/>
          </a:xfrm>
          <a:prstGeom prst="rect">
            <a:avLst/>
          </a:prstGeom>
        </p:spPr>
      </p:pic>
      <p:pic>
        <p:nvPicPr>
          <p:cNvPr id="30" name="Graphic 29" descr="Meeting">
            <a:extLst>
              <a:ext uri="{FF2B5EF4-FFF2-40B4-BE49-F238E27FC236}">
                <a16:creationId xmlns:a16="http://schemas.microsoft.com/office/drawing/2014/main" id="{55D0BAB0-C691-754B-927E-CA86267AB36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72884" y="4307793"/>
            <a:ext cx="755116" cy="755116"/>
          </a:xfrm>
          <a:prstGeom prst="rect">
            <a:avLst/>
          </a:prstGeom>
        </p:spPr>
      </p:pic>
      <p:pic>
        <p:nvPicPr>
          <p:cNvPr id="32" name="Graphic 31" descr="Eye Scan">
            <a:extLst>
              <a:ext uri="{FF2B5EF4-FFF2-40B4-BE49-F238E27FC236}">
                <a16:creationId xmlns:a16="http://schemas.microsoft.com/office/drawing/2014/main" id="{206D0EB6-8C9E-6242-A8E5-FC538580244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02237" y="4323421"/>
            <a:ext cx="780011" cy="780011"/>
          </a:xfrm>
          <a:prstGeom prst="rect">
            <a:avLst/>
          </a:prstGeom>
        </p:spPr>
      </p:pic>
      <p:pic>
        <p:nvPicPr>
          <p:cNvPr id="34" name="Graphic 33" descr="Document">
            <a:extLst>
              <a:ext uri="{FF2B5EF4-FFF2-40B4-BE49-F238E27FC236}">
                <a16:creationId xmlns:a16="http://schemas.microsoft.com/office/drawing/2014/main" id="{685F5E9B-F864-D943-B3C4-4E157A4EB5E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536887" y="4300948"/>
            <a:ext cx="742259" cy="742259"/>
          </a:xfrm>
          <a:prstGeom prst="rect">
            <a:avLst/>
          </a:prstGeom>
        </p:spPr>
      </p:pic>
      <p:pic>
        <p:nvPicPr>
          <p:cNvPr id="38" name="Graphic 37" descr="Bar chart">
            <a:extLst>
              <a:ext uri="{FF2B5EF4-FFF2-40B4-BE49-F238E27FC236}">
                <a16:creationId xmlns:a16="http://schemas.microsoft.com/office/drawing/2014/main" id="{0A5EC317-BC7B-6F4D-B1E5-AB06523C1CE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974052" y="4343180"/>
            <a:ext cx="719729" cy="71972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B6326E4B-BDA2-BF40-84AC-246E26715E2B}"/>
              </a:ext>
            </a:extLst>
          </p:cNvPr>
          <p:cNvSpPr/>
          <p:nvPr/>
        </p:nvSpPr>
        <p:spPr>
          <a:xfrm>
            <a:off x="686844" y="4485140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ASESSMENTS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E601157-623B-E648-A1DC-F3C555DF800D}"/>
              </a:ext>
            </a:extLst>
          </p:cNvPr>
          <p:cNvSpPr/>
          <p:nvPr/>
        </p:nvSpPr>
        <p:spPr>
          <a:xfrm>
            <a:off x="2119344" y="4485140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 err="1">
                <a:solidFill>
                  <a:schemeClr val="tx1"/>
                </a:solidFill>
                <a:latin typeface="+mj-lt"/>
              </a:rPr>
              <a:t>eLEARNING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8F11635-6144-CB41-8BC8-D09608A2D42E}"/>
              </a:ext>
            </a:extLst>
          </p:cNvPr>
          <p:cNvSpPr/>
          <p:nvPr/>
        </p:nvSpPr>
        <p:spPr>
          <a:xfrm>
            <a:off x="3538509" y="4475257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DOCUMENTATION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1ED00C-C102-A447-A0B0-248C6C5C0A60}"/>
              </a:ext>
            </a:extLst>
          </p:cNvPr>
          <p:cNvSpPr/>
          <p:nvPr/>
        </p:nvSpPr>
        <p:spPr>
          <a:xfrm>
            <a:off x="5015108" y="4555336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PROJECT</a:t>
            </a:r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MANAGEMENT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A001232-3D57-7E4E-BF60-E84A52D3DC23}"/>
              </a:ext>
            </a:extLst>
          </p:cNvPr>
          <p:cNvSpPr/>
          <p:nvPr/>
        </p:nvSpPr>
        <p:spPr>
          <a:xfrm>
            <a:off x="6398585" y="4470603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IP SCANNING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6DDAF94-C6A6-7A47-8914-FCEE0139DA7A}"/>
              </a:ext>
            </a:extLst>
          </p:cNvPr>
          <p:cNvSpPr/>
          <p:nvPr/>
        </p:nvSpPr>
        <p:spPr>
          <a:xfrm>
            <a:off x="7818319" y="4485526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REPORTS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BC050B9-8033-6A47-9284-807F653212C8}"/>
              </a:ext>
            </a:extLst>
          </p:cNvPr>
          <p:cNvSpPr/>
          <p:nvPr/>
        </p:nvSpPr>
        <p:spPr>
          <a:xfrm>
            <a:off x="9245430" y="4485140"/>
            <a:ext cx="2176971" cy="135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  <a:p>
            <a:pPr algn="ctr"/>
            <a:endParaRPr lang="en-IE" dirty="0"/>
          </a:p>
          <a:p>
            <a:pPr algn="ctr"/>
            <a:r>
              <a:rPr lang="en-IE" sz="1400" b="1" spc="70" dirty="0">
                <a:solidFill>
                  <a:schemeClr val="tx1"/>
                </a:solidFill>
                <a:latin typeface="+mj-lt"/>
              </a:rPr>
              <a:t>DASHBOARD</a:t>
            </a:r>
            <a:endParaRPr lang="en-IE" sz="1400" spc="7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7138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630DC0-2197-3299-03C0-9D60299E6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692" y="209109"/>
            <a:ext cx="10117053" cy="629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33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E8FC521-2B20-4FEB-9BF6-825F3923F546}"/>
              </a:ext>
            </a:extLst>
          </p:cNvPr>
          <p:cNvSpPr/>
          <p:nvPr/>
        </p:nvSpPr>
        <p:spPr>
          <a:xfrm>
            <a:off x="-12384" y="5678631"/>
            <a:ext cx="12204383" cy="1179367"/>
          </a:xfrm>
          <a:prstGeom prst="triangle">
            <a:avLst>
              <a:gd name="adj" fmla="val 10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00F5DB-CDE8-4D79-AFBC-B0DD022A6F1F}"/>
              </a:ext>
            </a:extLst>
          </p:cNvPr>
          <p:cNvSpPr/>
          <p:nvPr/>
        </p:nvSpPr>
        <p:spPr>
          <a:xfrm>
            <a:off x="-12384" y="6011749"/>
            <a:ext cx="6107228" cy="846250"/>
          </a:xfrm>
          <a:prstGeom prst="triangle">
            <a:avLst>
              <a:gd name="adj" fmla="val 0"/>
            </a:avLst>
          </a:prstGeom>
          <a:solidFill>
            <a:srgbClr val="BF1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598EB8C8-A266-41CA-9677-1F02A65286A5}"/>
              </a:ext>
            </a:extLst>
          </p:cNvPr>
          <p:cNvSpPr/>
          <p:nvPr/>
        </p:nvSpPr>
        <p:spPr>
          <a:xfrm rot="5400000">
            <a:off x="-2425080" y="2412698"/>
            <a:ext cx="5908042" cy="1082645"/>
          </a:xfrm>
          <a:prstGeom prst="triangle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4C3179-36AA-438D-84E2-01A1976EA6C8}"/>
              </a:ext>
            </a:extLst>
          </p:cNvPr>
          <p:cNvSpPr txBox="1"/>
          <p:nvPr/>
        </p:nvSpPr>
        <p:spPr>
          <a:xfrm>
            <a:off x="1070264" y="0"/>
            <a:ext cx="128691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300" dirty="0">
                <a:solidFill>
                  <a:srgbClr val="BF1E2D"/>
                </a:solidFill>
              </a:rPr>
              <a:t>The Cyber Elephant in the Boardroom</a:t>
            </a:r>
            <a:endParaRPr lang="en-IE" sz="4800" b="1" spc="300" dirty="0">
              <a:solidFill>
                <a:srgbClr val="BF1E2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A02A90-B241-422F-B72D-795CBFE3B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365" y="934704"/>
            <a:ext cx="3451009" cy="51560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6B4CD0-AB52-4DAD-91D4-B5F4F0D1A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489" y="830997"/>
            <a:ext cx="4070310" cy="583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8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A5F81231-7A20-4E2C-857B-E121BBB0E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261" y="1166826"/>
            <a:ext cx="10937673" cy="1969718"/>
          </a:xfrm>
        </p:spPr>
        <p:txBody>
          <a:bodyPr>
            <a:normAutofit/>
          </a:bodyPr>
          <a:lstStyle/>
          <a:p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My views on privacy have changed throughout life because of…</a:t>
            </a:r>
            <a:endParaRPr lang="en-IE" dirty="0"/>
          </a:p>
        </p:txBody>
      </p:sp>
      <p:pic>
        <p:nvPicPr>
          <p:cNvPr id="29" name="Picture 2" descr="See the source image">
            <a:extLst>
              <a:ext uri="{FF2B5EF4-FFF2-40B4-BE49-F238E27FC236}">
                <a16:creationId xmlns:a16="http://schemas.microsoft.com/office/drawing/2014/main" id="{828338A5-8826-41CB-98D9-CE137A31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56" y="239684"/>
            <a:ext cx="5860097" cy="8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and person posing for a picture&#10;&#10;Description automatically generated with low confidence">
            <a:extLst>
              <a:ext uri="{FF2B5EF4-FFF2-40B4-BE49-F238E27FC236}">
                <a16:creationId xmlns:a16="http://schemas.microsoft.com/office/drawing/2014/main" id="{FF31BC6F-D732-4AA9-B918-CC011F893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4666" y="2569159"/>
            <a:ext cx="3339789" cy="2504841"/>
          </a:xfrm>
          <a:prstGeom prst="rect">
            <a:avLst/>
          </a:prstGeom>
        </p:spPr>
      </p:pic>
      <p:pic>
        <p:nvPicPr>
          <p:cNvPr id="11" name="Picture 10" descr="A group of people in a room&#10;&#10;Description automatically generated with low confidence">
            <a:extLst>
              <a:ext uri="{FF2B5EF4-FFF2-40B4-BE49-F238E27FC236}">
                <a16:creationId xmlns:a16="http://schemas.microsoft.com/office/drawing/2014/main" id="{EFDB8970-54D2-42A2-AFEB-6B1661E9B3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98" y="2151685"/>
            <a:ext cx="6558167" cy="3339788"/>
          </a:xfrm>
          <a:prstGeom prst="rect">
            <a:avLst/>
          </a:prstGeom>
        </p:spPr>
      </p:pic>
      <p:pic>
        <p:nvPicPr>
          <p:cNvPr id="9" name="Picture 8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86B48029-D0BE-48B6-9772-A08C49BD20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649" y="2151686"/>
            <a:ext cx="4453049" cy="33397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4DC7DF-E915-4A40-B1FA-3088E1D3EE60}"/>
              </a:ext>
            </a:extLst>
          </p:cNvPr>
          <p:cNvSpPr txBox="1"/>
          <p:nvPr/>
        </p:nvSpPr>
        <p:spPr>
          <a:xfrm>
            <a:off x="533231" y="5776332"/>
            <a:ext cx="2418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Culture &amp; Family</a:t>
            </a:r>
            <a:endParaRPr lang="en-IE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8F68C7-B9FC-45CF-A388-B664664D6100}"/>
              </a:ext>
            </a:extLst>
          </p:cNvPr>
          <p:cNvSpPr txBox="1"/>
          <p:nvPr/>
        </p:nvSpPr>
        <p:spPr>
          <a:xfrm>
            <a:off x="3412400" y="5776332"/>
            <a:ext cx="342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Early Education</a:t>
            </a:r>
            <a:endParaRPr lang="en-IE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1529AC-10D3-4090-A3A3-C40BC5F6A515}"/>
              </a:ext>
            </a:extLst>
          </p:cNvPr>
          <p:cNvSpPr txBox="1"/>
          <p:nvPr/>
        </p:nvSpPr>
        <p:spPr>
          <a:xfrm>
            <a:off x="8064063" y="5776332"/>
            <a:ext cx="342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University &amp; early Jobs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67680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B70F61-4A9B-1FFA-2386-1CB28E1FA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652" y="1047138"/>
            <a:ext cx="10674899" cy="5715294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7123555B-0586-D66B-7CCA-156608980EDB}"/>
              </a:ext>
            </a:extLst>
          </p:cNvPr>
          <p:cNvSpPr txBox="1">
            <a:spLocks/>
          </p:cNvSpPr>
          <p:nvPr/>
        </p:nvSpPr>
        <p:spPr>
          <a:xfrm>
            <a:off x="81419" y="157383"/>
            <a:ext cx="12549581" cy="137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AI is everywhere – it’s not new!</a:t>
            </a:r>
          </a:p>
          <a:p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391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:a16="http://schemas.microsoft.com/office/drawing/2014/main" id="{A5F81231-7A20-4E2C-857B-E121BBB0E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78791" y="585482"/>
            <a:ext cx="12549581" cy="1377737"/>
          </a:xfrm>
        </p:spPr>
        <p:txBody>
          <a:bodyPr>
            <a:normAutofit/>
          </a:bodyPr>
          <a:lstStyle/>
          <a:p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52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Mathieu’s views on AI &amp; Cyber security…..</a:t>
            </a:r>
          </a:p>
          <a:p>
            <a:endParaRPr lang="en-US" sz="3200" dirty="0">
              <a:latin typeface="Calibri" panose="020F0502020204030204" pitchFamily="34" charset="0"/>
            </a:endParaRPr>
          </a:p>
          <a:p>
            <a:pPr algn="l"/>
            <a:endParaRPr lang="en-US" sz="3200" dirty="0">
              <a:latin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EFFC0F-FF6B-4A8F-3407-AC3D65EFCC2B}"/>
              </a:ext>
            </a:extLst>
          </p:cNvPr>
          <p:cNvSpPr txBox="1"/>
          <p:nvPr/>
        </p:nvSpPr>
        <p:spPr>
          <a:xfrm>
            <a:off x="385021" y="1599518"/>
            <a:ext cx="1091643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What’s AI anyways? Gen AI, Intelligent AI, Aware AI, Autonomous AI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is not new! Machine learning, LLMs, etc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is already regulated – 50+ frameworks already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is likely to replace humans were most tasks can be automated?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will take over critical services from humans?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is good for cyber security pros &amp; cyber threat intelligence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IE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AI is only getting coverage right now because Chat GPT made it user accessible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IE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Beware of the self-made AI security experts </a:t>
            </a:r>
            <a:r>
              <a:rPr lang="en-IE" sz="2400" dirty="0">
                <a:sym typeface="Wingdings" panose="05000000000000000000" pitchFamily="2" charset="2"/>
              </a:rPr>
              <a:t>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>
                <a:sym typeface="Wingdings" panose="05000000000000000000" pitchFamily="2" charset="2"/>
              </a:rPr>
              <a:t>Watch pout for the role of the Chief AI Officer </a:t>
            </a:r>
            <a:endParaRPr lang="en-IE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sz="2400" dirty="0"/>
              <a:t>What’s next…..we just don’t know yet but we can learn from the evolution of cyber &amp; privacy industries!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9685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10454</TotalTime>
  <Words>1307</Words>
  <Application>Microsoft Office PowerPoint</Application>
  <PresentationFormat>Widescreen</PresentationFormat>
  <Paragraphs>312</Paragraphs>
  <Slides>39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IAPP – AI Perspectives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Threats</vt:lpstr>
      <vt:lpstr>Artificial Intelligence</vt:lpstr>
      <vt:lpstr>Cybersecurity Talent</vt:lpstr>
      <vt:lpstr>Mental Health &amp; Work-Life-Balance</vt:lpstr>
      <vt:lpstr>Leadership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Ramsey</dc:creator>
  <cp:lastModifiedBy>Mathieu Gorge</cp:lastModifiedBy>
  <cp:revision>48</cp:revision>
  <dcterms:created xsi:type="dcterms:W3CDTF">2022-04-14T18:02:36Z</dcterms:created>
  <dcterms:modified xsi:type="dcterms:W3CDTF">2025-02-27T17:33:20Z</dcterms:modified>
</cp:coreProperties>
</file>